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2" r:id="rId5"/>
    <p:sldMasterId id="2147484346" r:id="rId6"/>
  </p:sldMasterIdLst>
  <p:notesMasterIdLst>
    <p:notesMasterId r:id="rId33"/>
  </p:notesMasterIdLst>
  <p:handoutMasterIdLst>
    <p:handoutMasterId r:id="rId34"/>
  </p:handoutMasterIdLst>
  <p:sldIdLst>
    <p:sldId id="1338" r:id="rId7"/>
    <p:sldId id="1463" r:id="rId8"/>
    <p:sldId id="1497" r:id="rId9"/>
    <p:sldId id="1505" r:id="rId10"/>
    <p:sldId id="1506" r:id="rId11"/>
    <p:sldId id="1466" r:id="rId12"/>
    <p:sldId id="1515" r:id="rId13"/>
    <p:sldId id="1516" r:id="rId14"/>
    <p:sldId id="1517" r:id="rId15"/>
    <p:sldId id="1510" r:id="rId16"/>
    <p:sldId id="1469" r:id="rId17"/>
    <p:sldId id="1511" r:id="rId18"/>
    <p:sldId id="1518" r:id="rId19"/>
    <p:sldId id="1512" r:id="rId20"/>
    <p:sldId id="1513" r:id="rId21"/>
    <p:sldId id="1514" r:id="rId22"/>
    <p:sldId id="1471" r:id="rId23"/>
    <p:sldId id="1472" r:id="rId24"/>
    <p:sldId id="1475" r:id="rId25"/>
    <p:sldId id="1519" r:id="rId26"/>
    <p:sldId id="1520" r:id="rId27"/>
    <p:sldId id="1476" r:id="rId28"/>
    <p:sldId id="1500" r:id="rId29"/>
    <p:sldId id="1499" r:id="rId30"/>
    <p:sldId id="1459" r:id="rId31"/>
    <p:sldId id="1326"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Brittany Hart" initials="BH"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B00"/>
    <a:srgbClr val="0177D7"/>
    <a:srgbClr val="99ADD0"/>
    <a:srgbClr val="FFFFFF"/>
    <a:srgbClr val="262626"/>
    <a:srgbClr val="00BCF2"/>
    <a:srgbClr val="FF8C00"/>
    <a:srgbClr val="FFB900"/>
    <a:srgbClr val="000000"/>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76095" autoAdjust="0"/>
  </p:normalViewPr>
  <p:slideViewPr>
    <p:cSldViewPr snapToGrid="0">
      <p:cViewPr>
        <p:scale>
          <a:sx n="71" d="100"/>
          <a:sy n="71" d="100"/>
        </p:scale>
        <p:origin x="1208" y="144"/>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200" d="100"/>
        <a:sy n="200" d="100"/>
      </p:scale>
      <p:origin x="0" y="-504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14220A-95B2-4D26-8AAC-DCA095881EAA}" type="datetime8">
              <a:rPr lang="en-US" smtClean="0">
                <a:latin typeface="Segoe UI" pitchFamily="34" charset="0"/>
              </a:rPr>
              <a:t>6/16/16 11:01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D84AE93-5507-4F8A-A282-A02F6549CAD1}" type="datetime8">
              <a:rPr lang="en-US" smtClean="0"/>
              <a:t>6/16/16 11:00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outlook.office.com/connectors/publis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E884E3-6EC0-41E3-8C2C-6070A43BAAF3}" type="datetime8">
              <a:rPr lang="en-US" smtClean="0"/>
              <a:t>6/16/16 11:00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6715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developer</a:t>
            </a:r>
            <a:r>
              <a:rPr lang="en-US" baseline="0" dirty="0" smtClean="0"/>
              <a:t> opportunity with Office 365 is significant</a:t>
            </a:r>
          </a:p>
          <a:p>
            <a:pPr marL="171450" indent="-171450">
              <a:buFont typeface="Arial" charset="0"/>
              <a:buChar char="•"/>
            </a:pPr>
            <a:r>
              <a:rPr lang="en-US" baseline="0" dirty="0" smtClean="0"/>
              <a:t>There are 1.2B users of Office world-wide</a:t>
            </a:r>
            <a:r>
              <a:rPr lang="is-IS" baseline="0" dirty="0" smtClean="0"/>
              <a:t>…imagine adding your own brand/mark on an application that 1.2B users use!</a:t>
            </a:r>
            <a:endParaRPr lang="en-US" baseline="0" dirty="0" smtClean="0"/>
          </a:p>
          <a:p>
            <a:pPr marL="171450" indent="-171450">
              <a:buFont typeface="Arial" charset="0"/>
              <a:buChar char="•"/>
            </a:pPr>
            <a:r>
              <a:rPr lang="is-IS" baseline="0" dirty="0" smtClean="0"/>
              <a:t>Office 365 is growing at astronomical rates with 50K new small business monthly subscriptions and 85% of Fortune 500</a:t>
            </a:r>
          </a:p>
          <a:p>
            <a:pPr marL="171450" indent="-171450">
              <a:buFont typeface="Arial" charset="0"/>
              <a:buChar char="•"/>
            </a:pPr>
            <a:r>
              <a:rPr lang="is-IS" baseline="0" dirty="0" smtClean="0"/>
              <a:t>The volume of collaboration that occurs in Microsoft’s cloud productivity tools is equally substantial with 4T+ emails, 3B minutes of daily Skype calls, and 1B+ meetings monthly</a:t>
            </a:r>
          </a:p>
          <a:p>
            <a:pPr marL="171450" indent="-171450">
              <a:buFont typeface="Arial" charset="0"/>
              <a:buChar char="•"/>
            </a:pPr>
            <a:r>
              <a:rPr lang="is-IS" baseline="0" dirty="0" smtClean="0"/>
              <a:t>Much of this data and the insights behind it are available through the Microsoft Graph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6/16/16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544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So the opportunity is</a:t>
            </a:r>
            <a:r>
              <a:rPr lang="en-US" baseline="0" dirty="0" smtClean="0"/>
              <a:t> obviously significant</a:t>
            </a:r>
            <a:r>
              <a:rPr lang="is-IS" baseline="0" dirty="0" smtClean="0"/>
              <a:t>…so how do we empower developers?</a:t>
            </a:r>
          </a:p>
          <a:p>
            <a:pPr marL="171450" indent="-171450">
              <a:buFont typeface="Arial" charset="0"/>
              <a:buChar char="•"/>
            </a:pPr>
            <a:r>
              <a:rPr lang="is-IS" baseline="0" dirty="0" smtClean="0"/>
              <a:t>First, </a:t>
            </a:r>
            <a:r>
              <a:rPr lang="is-IS" baseline="0" smtClean="0"/>
              <a:t>we allow you </a:t>
            </a:r>
            <a:r>
              <a:rPr lang="is-IS" baseline="0" dirty="0" smtClean="0"/>
              <a:t>easily tap into the rich productivity data and insights in the cloud via the Microsoft Graph...ultimately...adding Office to your app</a:t>
            </a:r>
          </a:p>
          <a:p>
            <a:pPr marL="171450" indent="-171450">
              <a:buFont typeface="Arial" charset="0"/>
              <a:buChar char="•"/>
            </a:pPr>
            <a:r>
              <a:rPr lang="is-IS" baseline="0" dirty="0" smtClean="0"/>
              <a:t>Second, we want you to be able to extend Office and reach the 1.2B Office users through add-ins...ultimately...adding your app into Office</a:t>
            </a:r>
          </a:p>
          <a:p>
            <a:pPr marL="171450" indent="-171450">
              <a:buFont typeface="Arial" charset="0"/>
              <a:buChar char="•"/>
            </a:pPr>
            <a:r>
              <a:rPr lang="is-IS" baseline="0" dirty="0" smtClean="0"/>
              <a:t>Finally, we want developers to be able to engaged users through near-realtime conversations in platforms like Skype for Business and Office 365 Groups</a:t>
            </a:r>
          </a:p>
          <a:p>
            <a:pPr marL="171450" indent="-171450">
              <a:buFont typeface="Arial" charset="0"/>
              <a:buChar char="•"/>
            </a:pPr>
            <a:r>
              <a:rPr lang="is-IS" baseline="0" dirty="0" smtClean="0"/>
              <a:t>Let’s take a look at the first of these...the Microsoft Graph...in more detail</a:t>
            </a:r>
            <a:endParaRPr lang="en-US" dirty="0"/>
          </a:p>
        </p:txBody>
      </p:sp>
      <p:sp>
        <p:nvSpPr>
          <p:cNvPr id="4" name="Slide Number Placeholder 3"/>
          <p:cNvSpPr>
            <a:spLocks noGrp="1"/>
          </p:cNvSpPr>
          <p:nvPr>
            <p:ph type="sldNum" sz="quarter" idx="10"/>
          </p:nvPr>
        </p:nvSpPr>
        <p:spPr/>
        <p:txBody>
          <a:bodyPr/>
          <a:lstStyle/>
          <a:p>
            <a:fld id="{3773D6E3-3AC9-4B00-84B0-D3049E40D64A}" type="slidenum">
              <a:rPr lang="en-US" smtClean="0"/>
              <a:t>5</a:t>
            </a:fld>
            <a:endParaRPr lang="en-US"/>
          </a:p>
        </p:txBody>
      </p:sp>
    </p:spTree>
    <p:extLst>
      <p:ext uri="{BB962C8B-B14F-4D97-AF65-F5344CB8AC3E}">
        <p14:creationId xmlns:p14="http://schemas.microsoft.com/office/powerpoint/2010/main" val="113513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Demonstrate the Twitter or</a:t>
            </a:r>
            <a:r>
              <a:rPr lang="en-US" baseline="0" dirty="0" smtClean="0"/>
              <a:t> Trello connector and show conversations with the cards that are sent</a:t>
            </a:r>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Office 365 </a:t>
            </a:r>
            <a:r>
              <a:rPr lang="en-US" smtClean="0"/>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D84AE93-5507-4F8A-A282-A02F6549CAD1}" type="datetime8">
              <a:rPr lang="en-US" smtClean="0"/>
              <a:t>6/16/16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276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D129B44-77D1-4979-9026-EBD64EDFE80F}" type="datetime8">
              <a:rPr lang="en-US" smtClean="0">
                <a:solidFill>
                  <a:prstClr val="black"/>
                </a:solidFill>
              </a:rPr>
              <a:t>6/16/16 11:01 AM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87580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363" rtl="0" eaLnBrk="1" fontAlgn="auto" latinLnBrk="0" hangingPunct="1">
              <a:lnSpc>
                <a:spcPct val="90000"/>
              </a:lnSpc>
              <a:spcBef>
                <a:spcPts val="0"/>
              </a:spcBef>
              <a:spcAft>
                <a:spcPts val="333"/>
              </a:spcAft>
              <a:buClrTx/>
              <a:buSzTx/>
              <a:buFont typeface="Arial" charset="0"/>
              <a:buChar char="•"/>
              <a:tabLst/>
              <a:defRPr/>
            </a:pPr>
            <a:r>
              <a:rPr lang="en-US" dirty="0" smtClean="0"/>
              <a:t>Demonstrate the connectors</a:t>
            </a:r>
            <a:r>
              <a:rPr lang="en-US" baseline="0" dirty="0" smtClean="0"/>
              <a:t> publishing portal </a:t>
            </a:r>
            <a:r>
              <a:rPr lang="en-US" u="sng" dirty="0" smtClean="0">
                <a:hlinkClick r:id="rId3" tooltip="https://outlook.office.com/connectors/publish"/>
              </a:rPr>
              <a:t>https://outlook.office.com/connectors/publish</a:t>
            </a:r>
            <a:endParaRPr lang="en-US" u="sng" dirty="0" smtClean="0"/>
          </a:p>
          <a:p>
            <a:pPr marL="171450" marR="0" indent="-171450" algn="l" defTabSz="914363" rtl="0" eaLnBrk="1" fontAlgn="auto" latinLnBrk="0" hangingPunct="1">
              <a:lnSpc>
                <a:spcPct val="90000"/>
              </a:lnSpc>
              <a:spcBef>
                <a:spcPts val="0"/>
              </a:spcBef>
              <a:spcAft>
                <a:spcPts val="333"/>
              </a:spcAft>
              <a:buClrTx/>
              <a:buSzTx/>
              <a:buFont typeface="Arial" charset="0"/>
              <a:buChar char="•"/>
              <a:tabLst/>
              <a:defRPr/>
            </a:pPr>
            <a:r>
              <a:rPr lang="en-US" u="none" dirty="0" smtClean="0"/>
              <a:t>Run</a:t>
            </a:r>
            <a:r>
              <a:rPr lang="en-US" u="none" baseline="0" dirty="0" smtClean="0"/>
              <a:t> the Bills List application and show the creation of a subscription (possibly with a breakpoint in the callback)</a:t>
            </a:r>
          </a:p>
          <a:p>
            <a:pPr marL="171450" marR="0" indent="-171450" algn="l" defTabSz="914363" rtl="0" eaLnBrk="1" fontAlgn="auto" latinLnBrk="0" hangingPunct="1">
              <a:lnSpc>
                <a:spcPct val="90000"/>
              </a:lnSpc>
              <a:spcBef>
                <a:spcPts val="0"/>
              </a:spcBef>
              <a:spcAft>
                <a:spcPts val="333"/>
              </a:spcAft>
              <a:buClrTx/>
              <a:buSzTx/>
              <a:buFont typeface="Arial" charset="0"/>
              <a:buChar char="•"/>
              <a:tabLst/>
              <a:defRPr/>
            </a:pPr>
            <a:r>
              <a:rPr lang="en-US" u="none" baseline="0" dirty="0" smtClean="0"/>
              <a:t>Create a new post in Bills List and show the result in Office 365</a:t>
            </a:r>
            <a:endParaRPr lang="en-US" u="none"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Date Placeholder 3"/>
          <p:cNvSpPr>
            <a:spLocks noGrp="1"/>
          </p:cNvSpPr>
          <p:nvPr>
            <p:ph type="dt" idx="10"/>
          </p:nvPr>
        </p:nvSpPr>
        <p:spPr/>
        <p:txBody>
          <a:bodyPr/>
          <a:lstStyle/>
          <a:p>
            <a:fld id="{59684103-15D7-4ACC-AFC4-6952EE12DBB1}" type="datetime8">
              <a:rPr lang="en-US" smtClean="0">
                <a:solidFill>
                  <a:prstClr val="black"/>
                </a:solidFill>
              </a:rPr>
              <a:t>6/16/16 11:01 AM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856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filtering, actions, and mobile</a:t>
            </a:r>
            <a:endParaRPr lang="en-US" baseline="0" dirty="0"/>
          </a:p>
        </p:txBody>
      </p:sp>
      <p:sp>
        <p:nvSpPr>
          <p:cNvPr id="4" name="Date Placeholder 3"/>
          <p:cNvSpPr>
            <a:spLocks noGrp="1"/>
          </p:cNvSpPr>
          <p:nvPr>
            <p:ph type="dt" idx="10"/>
          </p:nvPr>
        </p:nvSpPr>
        <p:spPr/>
        <p:txBody>
          <a:bodyPr/>
          <a:lstStyle/>
          <a:p>
            <a:fld id="{258FD5FA-1E59-4D0C-BF9E-6D02F09DB956}" type="datetime8">
              <a:rPr lang="en-US" smtClean="0">
                <a:solidFill>
                  <a:prstClr val="black"/>
                </a:solidFill>
              </a:rPr>
              <a:t>6/16/16 11:01 AM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293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45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5331807F-EAC3-484B-BA54-3D416C38CC9E}" type="datetime8">
              <a:rPr lang="en-US" smtClean="0">
                <a:solidFill>
                  <a:prstClr val="black"/>
                </a:solidFill>
              </a:rPr>
              <a:t>6/16/16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 Id="rId3" Type="http://schemas.openxmlformats.org/officeDocument/2006/relationships/image" Target="../media/image11.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hyperlink" Target="https://www.youtube.com/playlist?list=PLWZJrkeLOrbacRLNZE05ZelBLwvyaAQtW" TargetMode="External"/><Relationship Id="rId7" Type="http://schemas.openxmlformats.org/officeDocument/2006/relationships/hyperlink" Target="https://www.yammer.com/itpronetwork" TargetMode="External"/><Relationship Id="rId8" Type="http://schemas.openxmlformats.org/officeDocument/2006/relationships/hyperlink" Target="http://www.twitter.com/OfficeDev" TargetMode="External"/><Relationship Id="rId9" Type="http://schemas.openxmlformats.org/officeDocument/2006/relationships/hyperlink" Target="http://aka.ms/O365DevShow" TargetMode="External"/><Relationship Id="rId10" Type="http://schemas.openxmlformats.org/officeDocument/2006/relationships/hyperlink" Target="http://dev.office.com/podcasts" TargetMode="External"/><Relationship Id="rId11" Type="http://schemas.openxmlformats.org/officeDocument/2006/relationships/hyperlink" Target="http://officespdev.uservoice.com/" TargetMode="External"/><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53592" y="1225066"/>
              <a:ext cx="1836984" cy="3614837"/>
              <a:chOff x="10153592" y="1225066"/>
              <a:chExt cx="1836984" cy="3614837"/>
            </a:xfrm>
          </p:grpSpPr>
          <p:sp>
            <p:nvSpPr>
              <p:cNvPr id="20" name="Rectangle 179"/>
              <p:cNvSpPr>
                <a:spLocks noChangeArrowheads="1"/>
              </p:cNvSpPr>
              <p:nvPr/>
            </p:nvSpPr>
            <p:spPr bwMode="auto">
              <a:xfrm>
                <a:off x="10153592"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http://officespdev.uservoice.com/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 name="Rectangle 1">
            <a:hlinkClick r:id="rId6"/>
          </p:cNvPr>
          <p:cNvSpPr/>
          <p:nvPr userDrawn="1"/>
        </p:nvSpPr>
        <p:spPr bwMode="auto">
          <a:xfrm>
            <a:off x="6314720" y="6148471"/>
            <a:ext cx="3321109"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10132720" y="6055066"/>
            <a:ext cx="1739741" cy="39952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81375" y="1286214"/>
            <a:ext cx="4829383" cy="696735"/>
          </a:xfrm>
        </p:spPr>
        <p:txBody>
          <a:bodyPr wrap="square" lIns="91440" rIns="91440">
            <a:spAutoFit/>
          </a:bodyPr>
          <a:lstStyle>
            <a:lvl1pPr marL="0" indent="0">
              <a:defRPr lang="en-US" sz="3599" b="0" kern="1200" cap="none" spc="-102" baseline="0" dirty="0">
                <a:ln w="3175">
                  <a:noFill/>
                </a:ln>
                <a:gradFill>
                  <a:gsLst>
                    <a:gs pos="0">
                      <a:schemeClr val="tx1"/>
                    </a:gs>
                    <a:gs pos="100000">
                      <a:schemeClr val="tx1"/>
                    </a:gs>
                  </a:gsLst>
                  <a:lin ang="5400000" scaled="1"/>
                </a:gradFill>
                <a:effectLst/>
                <a:latin typeface="+mj-lt"/>
                <a:ea typeface="+mn-ea"/>
                <a:cs typeface="+mn-cs"/>
              </a:defRPr>
            </a:lvl1pPr>
          </a:lstStyle>
          <a:p>
            <a:pPr marL="0" lvl="0"/>
            <a:r>
              <a:rPr lang="en-US" dirty="0"/>
              <a:t>Click to edit Master title</a:t>
            </a:r>
          </a:p>
        </p:txBody>
      </p:sp>
      <p:sp>
        <p:nvSpPr>
          <p:cNvPr id="5" name="Oval 4"/>
          <p:cNvSpPr/>
          <p:nvPr userDrawn="1"/>
        </p:nvSpPr>
        <p:spPr bwMode="auto">
          <a:xfrm rot="12957601">
            <a:off x="459635" y="1128747"/>
            <a:ext cx="984034" cy="984033"/>
          </a:xfrm>
          <a:prstGeom prst="ellipse">
            <a:avLst/>
          </a:prstGeom>
          <a:solidFill>
            <a:schemeClr val="accent5">
              <a:lumMod val="20000"/>
              <a:lumOff val="80000"/>
            </a:scheme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latin typeface="Segoe UI"/>
            </a:endParaRPr>
          </a:p>
        </p:txBody>
      </p:sp>
      <p:cxnSp>
        <p:nvCxnSpPr>
          <p:cNvPr id="14" name="Straight Connector 13"/>
          <p:cNvCxnSpPr/>
          <p:nvPr userDrawn="1"/>
        </p:nvCxnSpPr>
        <p:spPr>
          <a:xfrm flipH="1">
            <a:off x="6446982" y="2319143"/>
            <a:ext cx="5989493"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548583" y="4664778"/>
            <a:ext cx="5887893"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616078"/>
      </p:ext>
    </p:extLst>
  </p:cSld>
  <p:clrMapOvr>
    <a:masterClrMapping/>
  </p:clrMapOvr>
  <p:transition>
    <p:fade/>
  </p:transition>
  <p:extLst mod="1">
    <p:ext uri="{DCECCB84-F9BA-43D5-87BE-67443E8EF086}">
      <p15:sldGuideLst xmlns:p15="http://schemas.microsoft.com/office/powerpoint/2012/main">
        <p15:guide id="1" orient="horz" pos="1651">
          <p15:clr>
            <a:srgbClr val="FBAE40"/>
          </p15:clr>
        </p15:guide>
        <p15:guide id="2" pos="106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81375" y="1286214"/>
            <a:ext cx="4829383" cy="696735"/>
          </a:xfrm>
        </p:spPr>
        <p:txBody>
          <a:bodyPr wrap="square" lIns="91440" rIns="91440">
            <a:spAutoFit/>
          </a:bodyPr>
          <a:lstStyle>
            <a:lvl1pPr marL="0" indent="0">
              <a:defRPr lang="en-US" sz="3599" b="0" kern="1200" cap="none" spc="-102" baseline="0" dirty="0">
                <a:ln w="3175">
                  <a:noFill/>
                </a:ln>
                <a:gradFill>
                  <a:gsLst>
                    <a:gs pos="0">
                      <a:schemeClr val="tx1"/>
                    </a:gs>
                    <a:gs pos="100000">
                      <a:schemeClr val="tx1"/>
                    </a:gs>
                  </a:gsLst>
                  <a:lin ang="5400000" scaled="1"/>
                </a:gradFill>
                <a:effectLst/>
                <a:latin typeface="+mj-lt"/>
                <a:ea typeface="+mn-ea"/>
                <a:cs typeface="+mn-cs"/>
              </a:defRPr>
            </a:lvl1pPr>
          </a:lstStyle>
          <a:p>
            <a:pPr marL="0" lvl="0"/>
            <a:r>
              <a:rPr lang="en-US" dirty="0"/>
              <a:t>Click to edit Master title</a:t>
            </a:r>
          </a:p>
        </p:txBody>
      </p:sp>
      <p:sp>
        <p:nvSpPr>
          <p:cNvPr id="4" name="Text Placeholder 3"/>
          <p:cNvSpPr>
            <a:spLocks noGrp="1"/>
          </p:cNvSpPr>
          <p:nvPr>
            <p:ph type="body" sz="quarter" idx="10"/>
          </p:nvPr>
        </p:nvSpPr>
        <p:spPr>
          <a:xfrm>
            <a:off x="1094124" y="2448352"/>
            <a:ext cx="5454457" cy="1090815"/>
          </a:xfrm>
        </p:spPr>
        <p:txBody>
          <a:bodyPr/>
          <a:lstStyle>
            <a:lvl1pPr marL="465049" indent="0">
              <a:lnSpc>
                <a:spcPct val="100000"/>
              </a:lnSpc>
              <a:spcBef>
                <a:spcPts val="0"/>
              </a:spcBef>
              <a:spcAft>
                <a:spcPts val="226"/>
              </a:spcAft>
              <a:buNone/>
              <a:tabLst/>
              <a:defRPr lang="en-US" sz="2400"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1pPr>
            <a:lvl2pPr marL="465049" indent="0">
              <a:lnSpc>
                <a:spcPct val="125000"/>
              </a:lnSpc>
              <a:buNone/>
              <a:tabLst/>
              <a:defRPr lang="en-US" sz="2400" kern="1200" dirty="0" smtClean="0">
                <a:ln w="3175">
                  <a:noFill/>
                </a:ln>
                <a:gradFill>
                  <a:gsLst>
                    <a:gs pos="0">
                      <a:schemeClr val="tx2"/>
                    </a:gs>
                    <a:gs pos="74000">
                      <a:schemeClr val="tx2"/>
                    </a:gs>
                  </a:gsLst>
                  <a:lin ang="5400000" scaled="1"/>
                </a:gradFill>
                <a:latin typeface="Segoe UI" panose="020B0502040204020203" pitchFamily="34" charset="0"/>
                <a:ea typeface="Segoe UI" panose="020B0502040204020203" pitchFamily="34" charset="0"/>
                <a:cs typeface="Segoe UI" panose="020B0502040204020203" pitchFamily="34" charset="0"/>
              </a:defRPr>
            </a:lvl2pPr>
            <a:lvl3pPr marL="465049" indent="0">
              <a:lnSpc>
                <a:spcPct val="100000"/>
              </a:lnSpc>
              <a:spcBef>
                <a:spcPts val="1199"/>
              </a:spcBef>
              <a:spcAft>
                <a:spcPts val="0"/>
              </a:spcAft>
              <a:buNone/>
              <a:tabLst/>
              <a:defRPr kumimoji="0" lang="en-US" sz="2000" b="0" i="0" u="none" strike="noStrike" kern="1200" cap="none" spc="-20" normalizeH="0" baseline="0" dirty="0" smtClean="0">
                <a:ln w="3175">
                  <a:noFill/>
                </a:ln>
                <a:gradFill>
                  <a:gsLst>
                    <a:gs pos="0">
                      <a:srgbClr val="505050"/>
                    </a:gs>
                    <a:gs pos="74000">
                      <a:srgbClr val="505050"/>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defRPr>
            </a:lvl3pPr>
            <a:lvl4pPr marL="465049" indent="0">
              <a:buNone/>
              <a:tabLst/>
              <a:defRPr sz="1199"/>
            </a:lvl4pPr>
            <a:lvl5pPr marL="465049" indent="0">
              <a:buNone/>
              <a:tabLst/>
              <a:defRPr sz="1199"/>
            </a:lvl5pPr>
          </a:lstStyle>
          <a:p>
            <a:pPr marL="466281" lvl="1" algn="l" defTabSz="932293" rtl="0" eaLnBrk="1" fontAlgn="base" latinLnBrk="0" hangingPunct="1">
              <a:lnSpc>
                <a:spcPct val="125000"/>
              </a:lnSpc>
              <a:spcBef>
                <a:spcPct val="0"/>
              </a:spcBef>
              <a:spcAft>
                <a:spcPts val="260"/>
              </a:spcAft>
              <a:defRPr/>
            </a:pPr>
            <a:r>
              <a:rPr lang="en-US" dirty="0"/>
              <a:t>Edit Master text styles</a:t>
            </a:r>
          </a:p>
          <a:p>
            <a:pPr marL="466281" lvl="2" algn="l" defTabSz="932293" rtl="0" eaLnBrk="1" fontAlgn="base" latinLnBrk="0" hangingPunct="1">
              <a:lnSpc>
                <a:spcPct val="125000"/>
              </a:lnSpc>
              <a:spcBef>
                <a:spcPct val="0"/>
              </a:spcBef>
              <a:spcAft>
                <a:spcPts val="260"/>
              </a:spcAft>
              <a:defRPr/>
            </a:pPr>
            <a:r>
              <a:rPr lang="en-US" dirty="0" err="1"/>
              <a:t>DHDH</a:t>
            </a:r>
            <a:endParaRPr lang="en-US" dirty="0"/>
          </a:p>
        </p:txBody>
      </p:sp>
      <p:sp>
        <p:nvSpPr>
          <p:cNvPr id="5" name="Oval 4"/>
          <p:cNvSpPr/>
          <p:nvPr userDrawn="1"/>
        </p:nvSpPr>
        <p:spPr bwMode="auto">
          <a:xfrm rot="12957601">
            <a:off x="459635" y="1128747"/>
            <a:ext cx="984034" cy="984033"/>
          </a:xfrm>
          <a:prstGeom prst="ellipse">
            <a:avLst/>
          </a:prstGeom>
          <a:solidFill>
            <a:schemeClr val="accent5">
              <a:lumMod val="20000"/>
              <a:lumOff val="80000"/>
            </a:scheme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latin typeface="Segoe UI"/>
            </a:endParaRPr>
          </a:p>
        </p:txBody>
      </p:sp>
      <p:cxnSp>
        <p:nvCxnSpPr>
          <p:cNvPr id="14" name="Straight Connector 13"/>
          <p:cNvCxnSpPr/>
          <p:nvPr userDrawn="1"/>
        </p:nvCxnSpPr>
        <p:spPr>
          <a:xfrm flipH="1">
            <a:off x="6446982" y="2319143"/>
            <a:ext cx="5989493"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548583" y="4664778"/>
            <a:ext cx="5887893"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756667"/>
      </p:ext>
    </p:extLst>
  </p:cSld>
  <p:clrMapOvr>
    <a:masterClrMapping/>
  </p:clrMapOvr>
  <p:transition>
    <p:fade/>
  </p:transition>
  <p:extLst mod="1">
    <p:ext uri="{DCECCB84-F9BA-43D5-87BE-67443E8EF086}">
      <p15:sldGuideLst xmlns:p15="http://schemas.microsoft.com/office/powerpoint/2012/main">
        <p15:guide id="1" orient="horz" pos="1651">
          <p15:clr>
            <a:srgbClr val="FBAE40"/>
          </p15:clr>
        </p15:guide>
        <p15:guide id="2" pos="106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097880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702744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1944329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35774840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017560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769816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450566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88250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62802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1332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5651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5530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728115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473581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182717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224057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67970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3059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03414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779341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09168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8" baseline="0"/>
            </a:lvl1pPr>
          </a:lstStyle>
          <a:p>
            <a:r>
              <a:rPr lang="en-US" dirty="0"/>
              <a:t>Click to edit Master title style</a:t>
            </a:r>
          </a:p>
        </p:txBody>
      </p:sp>
    </p:spTree>
    <p:extLst>
      <p:ext uri="{BB962C8B-B14F-4D97-AF65-F5344CB8AC3E}">
        <p14:creationId xmlns:p14="http://schemas.microsoft.com/office/powerpoint/2010/main" val="9199170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296929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658924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65216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4855461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7140336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3471070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856179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603139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262268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329278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5344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611215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293329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303415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48139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127247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697038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8301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8364573"/>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859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486146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50728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8433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3087205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9894707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5486269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5512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82764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theme" Target="../theme/theme1.xml"/><Relationship Id="rId5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theme" Target="../theme/theme2.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80.xml"/><Relationship Id="rId20" Type="http://schemas.openxmlformats.org/officeDocument/2006/relationships/slideLayout" Target="../slideLayouts/slideLayout91.xml"/><Relationship Id="rId21" Type="http://schemas.openxmlformats.org/officeDocument/2006/relationships/slideLayout" Target="../slideLayouts/slideLayout92.xml"/><Relationship Id="rId22" Type="http://schemas.openxmlformats.org/officeDocument/2006/relationships/slideLayout" Target="../slideLayouts/slideLayout93.xml"/><Relationship Id="rId23" Type="http://schemas.openxmlformats.org/officeDocument/2006/relationships/slideLayout" Target="../slideLayouts/slideLayout94.xml"/><Relationship Id="rId24" Type="http://schemas.openxmlformats.org/officeDocument/2006/relationships/slideLayout" Target="../slideLayouts/slideLayout95.xml"/><Relationship Id="rId25" Type="http://schemas.openxmlformats.org/officeDocument/2006/relationships/slideLayout" Target="../slideLayouts/slideLayout96.xml"/><Relationship Id="rId26" Type="http://schemas.openxmlformats.org/officeDocument/2006/relationships/slideLayout" Target="../slideLayouts/slideLayout97.xml"/><Relationship Id="rId27" Type="http://schemas.openxmlformats.org/officeDocument/2006/relationships/slideLayout" Target="../slideLayouts/slideLayout98.xml"/><Relationship Id="rId28" Type="http://schemas.openxmlformats.org/officeDocument/2006/relationships/slideLayout" Target="../slideLayouts/slideLayout99.xml"/><Relationship Id="rId29" Type="http://schemas.openxmlformats.org/officeDocument/2006/relationships/theme" Target="../theme/theme3.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Relationship Id="rId14" Type="http://schemas.openxmlformats.org/officeDocument/2006/relationships/slideLayout" Target="../slideLayouts/slideLayout85.xml"/><Relationship Id="rId15" Type="http://schemas.openxmlformats.org/officeDocument/2006/relationships/slideLayout" Target="../slideLayouts/slideLayout86.xml"/><Relationship Id="rId16" Type="http://schemas.openxmlformats.org/officeDocument/2006/relationships/slideLayout" Target="../slideLayouts/slideLayout87.xml"/><Relationship Id="rId17" Type="http://schemas.openxmlformats.org/officeDocument/2006/relationships/slideLayout" Target="../slideLayouts/slideLayout88.xml"/><Relationship Id="rId18" Type="http://schemas.openxmlformats.org/officeDocument/2006/relationships/slideLayout" Target="../slideLayouts/slideLayout89.xml"/><Relationship Id="rId19" Type="http://schemas.openxmlformats.org/officeDocument/2006/relationships/slideLayout" Target="../slideLayouts/slideLayout9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 id="2147484375" r:id="rId48"/>
    <p:sldLayoutId id="2147484376"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4672906"/>
      </p:ext>
    </p:extLst>
  </p:cSld>
  <p:clrMap bg1="lt1" tx1="dk1" bg2="lt2" tx2="dk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647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 id="2147484369" r:id="rId23"/>
    <p:sldLayoutId id="2147484370" r:id="rId24"/>
    <p:sldLayoutId id="2147484371" r:id="rId25"/>
    <p:sldLayoutId id="2147484372" r:id="rId26"/>
    <p:sldLayoutId id="2147484373" r:id="rId27"/>
    <p:sldLayoutId id="2147484374"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4" Type="http://schemas.openxmlformats.org/officeDocument/2006/relationships/image" Target="../media/image55.emf"/><Relationship Id="rId5" Type="http://schemas.openxmlformats.org/officeDocument/2006/relationships/image" Target="../media/image56.emf"/><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22.png"/><Relationship Id="rId7" Type="http://schemas.microsoft.com/office/2007/relationships/hdphoto" Target="../media/hdphoto2.wdp"/><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gif"/><Relationship Id="rId6"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33.png"/><Relationship Id="rId14" Type="http://schemas.openxmlformats.org/officeDocument/2006/relationships/image" Target="../media/image45.png"/><Relationship Id="rId15"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Office 365 development</a:t>
            </a:r>
          </a:p>
        </p:txBody>
      </p:sp>
      <p:sp>
        <p:nvSpPr>
          <p:cNvPr id="5" name="Text Placeholder 4"/>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1181862"/>
          </a:xfrm>
        </p:spPr>
        <p:txBody>
          <a:bodyPr/>
          <a:lstStyle/>
          <a:p>
            <a:r>
              <a:rPr lang="en-US" dirty="0" smtClean="0"/>
              <a:t>Office 365 Connectors</a:t>
            </a:r>
            <a:endParaRPr lang="en-US" dirty="0"/>
          </a:p>
        </p:txBody>
      </p:sp>
      <p:sp>
        <p:nvSpPr>
          <p:cNvPr id="2" name="Text Placeholder 1"/>
          <p:cNvSpPr>
            <a:spLocks noGrp="1"/>
          </p:cNvSpPr>
          <p:nvPr>
            <p:ph type="body" sz="quarter" idx="12"/>
          </p:nvPr>
        </p:nvSpPr>
        <p:spPr/>
        <p:txBody>
          <a:bodyPr/>
          <a:lstStyle/>
          <a:p>
            <a:r>
              <a:rPr lang="en-US" dirty="0" smtClean="0"/>
              <a:t>Demo</a:t>
            </a:r>
            <a:endParaRPr lang="en-US" dirty="0"/>
          </a:p>
        </p:txBody>
      </p:sp>
    </p:spTree>
    <p:extLst>
      <p:ext uri="{BB962C8B-B14F-4D97-AF65-F5344CB8AC3E}">
        <p14:creationId xmlns:p14="http://schemas.microsoft.com/office/powerpoint/2010/main" val="159750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03438" y="2076884"/>
            <a:ext cx="5938838" cy="1292662"/>
          </a:xfrm>
        </p:spPr>
        <p:txBody>
          <a:bodyPr/>
          <a:lstStyle/>
          <a:p>
            <a:r>
              <a:rPr lang="en-US" dirty="0" smtClean="0"/>
              <a:t>Developing Office 365 Connectors</a:t>
            </a:r>
            <a:endParaRPr lang="en-US" dirty="0"/>
          </a:p>
        </p:txBody>
      </p:sp>
      <p:sp>
        <p:nvSpPr>
          <p:cNvPr id="5" name="Text Placeholder 4"/>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10587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Registration</a:t>
            </a:r>
            <a:endParaRPr lang="en-US" dirty="0"/>
          </a:p>
        </p:txBody>
      </p:sp>
      <p:sp>
        <p:nvSpPr>
          <p:cNvPr id="2" name="Text Placeholder 1"/>
          <p:cNvSpPr>
            <a:spLocks noGrp="1"/>
          </p:cNvSpPr>
          <p:nvPr>
            <p:ph type="body" sz="quarter" idx="10"/>
          </p:nvPr>
        </p:nvSpPr>
        <p:spPr>
          <a:xfrm>
            <a:off x="274638" y="1212850"/>
            <a:ext cx="11887200" cy="1077218"/>
          </a:xfrm>
        </p:spPr>
        <p:txBody>
          <a:bodyPr/>
          <a:lstStyle/>
          <a:p>
            <a:r>
              <a:rPr lang="en-US" u="sng" dirty="0"/>
              <a:t>https://</a:t>
            </a:r>
            <a:r>
              <a:rPr lang="en-US" u="sng" dirty="0" smtClean="0"/>
              <a:t>outlook.office.com/connectors/publish</a:t>
            </a:r>
            <a:endParaRPr lang="en-US" dirty="0" smtClean="0"/>
          </a:p>
          <a:p>
            <a:pPr lvl="1"/>
            <a:r>
              <a:rPr lang="en-US" dirty="0" smtClean="0"/>
              <a:t>Provide details such as Name, Logo, Description, Redirect URL (subscription callback), </a:t>
            </a:r>
            <a:r>
              <a:rPr lang="en-US" dirty="0" err="1" smtClean="0"/>
              <a:t>etc</a:t>
            </a:r>
            <a:endParaRPr lang="en-US"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570" y="2290068"/>
            <a:ext cx="7471335" cy="4674687"/>
          </a:xfrm>
          <a:prstGeom prst="rect">
            <a:avLst/>
          </a:prstGeom>
        </p:spPr>
      </p:pic>
    </p:spTree>
    <p:extLst>
      <p:ext uri="{BB962C8B-B14F-4D97-AF65-F5344CB8AC3E}">
        <p14:creationId xmlns:p14="http://schemas.microsoft.com/office/powerpoint/2010/main" val="207755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“Connect to Office 365” Markup</a:t>
            </a:r>
            <a:endParaRPr lang="en-US" dirty="0"/>
          </a:p>
        </p:txBody>
      </p:sp>
      <p:sp>
        <p:nvSpPr>
          <p:cNvPr id="2" name="Text Placeholder 1"/>
          <p:cNvSpPr>
            <a:spLocks noGrp="1"/>
          </p:cNvSpPr>
          <p:nvPr>
            <p:ph type="body" sz="quarter" idx="10"/>
          </p:nvPr>
        </p:nvSpPr>
        <p:spPr>
          <a:xfrm>
            <a:off x="274638" y="1212850"/>
            <a:ext cx="11887200" cy="2308324"/>
          </a:xfrm>
        </p:spPr>
        <p:txBody>
          <a:bodyPr/>
          <a:lstStyle/>
          <a:p>
            <a:r>
              <a:rPr lang="en-US" dirty="0" smtClean="0"/>
              <a:t>”Connect to Office 365” markup is generated when the registration is saved</a:t>
            </a:r>
            <a:endParaRPr lang="en-US" dirty="0"/>
          </a:p>
          <a:p>
            <a:pPr lvl="1"/>
            <a:r>
              <a:rPr lang="en-US" dirty="0" smtClean="0"/>
              <a:t>Markup can be placed on any website for easy Connector integration</a:t>
            </a:r>
          </a:p>
          <a:p>
            <a:pPr lvl="1"/>
            <a:r>
              <a:rPr lang="en-US" dirty="0" smtClean="0"/>
              <a:t>The </a:t>
            </a:r>
            <a:r>
              <a:rPr lang="en-US" dirty="0" err="1" smtClean="0"/>
              <a:t>href</a:t>
            </a:r>
            <a:r>
              <a:rPr lang="en-US" dirty="0" smtClean="0"/>
              <a:t> of the markup contains all the parameters to perform a successful Connector subscription flow</a:t>
            </a:r>
          </a:p>
          <a:p>
            <a:pPr lvl="1"/>
            <a:r>
              <a:rPr lang="en-US" dirty="0" smtClean="0"/>
              <a:t>The state parameter can be used to keep track of where the users was or preferences they have selected</a:t>
            </a:r>
          </a:p>
        </p:txBody>
      </p:sp>
      <p:pic>
        <p:nvPicPr>
          <p:cNvPr id="4" name="Picture 3"/>
          <p:cNvPicPr>
            <a:picLocks noChangeAspect="1"/>
          </p:cNvPicPr>
          <p:nvPr/>
        </p:nvPicPr>
        <p:blipFill>
          <a:blip r:embed="rId2"/>
          <a:stretch>
            <a:fillRect/>
          </a:stretch>
        </p:blipFill>
        <p:spPr>
          <a:xfrm>
            <a:off x="3233738" y="3521174"/>
            <a:ext cx="5969000" cy="3314700"/>
          </a:xfrm>
          <a:prstGeom prst="rect">
            <a:avLst/>
          </a:prstGeom>
          <a:ln>
            <a:solidFill>
              <a:srgbClr val="D93B00"/>
            </a:solidFill>
          </a:ln>
        </p:spPr>
      </p:pic>
    </p:spTree>
    <p:extLst>
      <p:ext uri="{BB962C8B-B14F-4D97-AF65-F5344CB8AC3E}">
        <p14:creationId xmlns:p14="http://schemas.microsoft.com/office/powerpoint/2010/main" val="28010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Subscription Callback</a:t>
            </a:r>
            <a:endParaRPr lang="en-US" dirty="0"/>
          </a:p>
        </p:txBody>
      </p:sp>
      <p:sp>
        <p:nvSpPr>
          <p:cNvPr id="2" name="Text Placeholder 1"/>
          <p:cNvSpPr>
            <a:spLocks noGrp="1"/>
          </p:cNvSpPr>
          <p:nvPr>
            <p:ph type="body" sz="quarter" idx="10"/>
          </p:nvPr>
        </p:nvSpPr>
        <p:spPr>
          <a:xfrm>
            <a:off x="274637" y="1212850"/>
            <a:ext cx="6699903" cy="3637919"/>
          </a:xfrm>
        </p:spPr>
        <p:txBody>
          <a:bodyPr/>
          <a:lstStyle/>
          <a:p>
            <a:r>
              <a:rPr lang="en-US" sz="3200" dirty="0" smtClean="0"/>
              <a:t>3</a:t>
            </a:r>
            <a:r>
              <a:rPr lang="en-US" sz="3200" baseline="30000" dirty="0" smtClean="0"/>
              <a:t>rd</a:t>
            </a:r>
            <a:r>
              <a:rPr lang="en-US" sz="3200" dirty="0" smtClean="0"/>
              <a:t> party page/view that Office 365 uses to respond with details of a </a:t>
            </a:r>
            <a:r>
              <a:rPr lang="en-US" sz="3200" dirty="0"/>
              <a:t>successful connector </a:t>
            </a:r>
            <a:r>
              <a:rPr lang="en-US" sz="3200" dirty="0" smtClean="0"/>
              <a:t>consent</a:t>
            </a:r>
          </a:p>
          <a:p>
            <a:pPr lvl="1"/>
            <a:r>
              <a:rPr lang="en-US" dirty="0" smtClean="0"/>
              <a:t>Office 365 sends details such as the </a:t>
            </a:r>
            <a:r>
              <a:rPr lang="en-US" b="1" dirty="0" err="1" smtClean="0"/>
              <a:t>group_name</a:t>
            </a:r>
            <a:r>
              <a:rPr lang="en-US" dirty="0" smtClean="0"/>
              <a:t> and a </a:t>
            </a:r>
            <a:r>
              <a:rPr lang="en-US" b="1" dirty="0" err="1" smtClean="0"/>
              <a:t>webhook_url</a:t>
            </a:r>
            <a:r>
              <a:rPr lang="en-US" dirty="0" smtClean="0"/>
              <a:t> for sending data into Office 365</a:t>
            </a:r>
          </a:p>
          <a:p>
            <a:pPr lvl="1"/>
            <a:r>
              <a:rPr lang="en-US" dirty="0" smtClean="0"/>
              <a:t>The callback URI is not dynamic and must match the value specified in the connector registration (use state parameter for dynamic scenarios)</a:t>
            </a:r>
          </a:p>
          <a:p>
            <a:pPr lvl="1"/>
            <a:r>
              <a:rPr lang="en-US" dirty="0" smtClean="0"/>
              <a:t>Keep </a:t>
            </a:r>
            <a:r>
              <a:rPr lang="en-US" dirty="0" err="1" smtClean="0"/>
              <a:t>webhook</a:t>
            </a:r>
            <a:r>
              <a:rPr lang="en-US" dirty="0" smtClean="0"/>
              <a:t> endpoint secure as it is app-specific and can be called </a:t>
            </a:r>
            <a:r>
              <a:rPr lang="en-US" u="sng" dirty="0" smtClean="0"/>
              <a:t>without</a:t>
            </a:r>
            <a:r>
              <a:rPr lang="en-US" dirty="0" smtClean="0"/>
              <a:t> a Bearer token</a:t>
            </a:r>
          </a:p>
        </p:txBody>
      </p:sp>
      <p:pic>
        <p:nvPicPr>
          <p:cNvPr id="5" name="Picture 4"/>
          <p:cNvPicPr>
            <a:picLocks noChangeAspect="1"/>
          </p:cNvPicPr>
          <p:nvPr/>
        </p:nvPicPr>
        <p:blipFill>
          <a:blip r:embed="rId2"/>
          <a:stretch>
            <a:fillRect/>
          </a:stretch>
        </p:blipFill>
        <p:spPr>
          <a:xfrm>
            <a:off x="6825995" y="1212849"/>
            <a:ext cx="4930763" cy="5349316"/>
          </a:xfrm>
          <a:prstGeom prst="rect">
            <a:avLst/>
          </a:prstGeom>
          <a:ln>
            <a:solidFill>
              <a:srgbClr val="D93B00"/>
            </a:solidFill>
          </a:ln>
        </p:spPr>
      </p:pic>
    </p:spTree>
    <p:extLst>
      <p:ext uri="{BB962C8B-B14F-4D97-AF65-F5344CB8AC3E}">
        <p14:creationId xmlns:p14="http://schemas.microsoft.com/office/powerpoint/2010/main" val="9939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09738" y="3859959"/>
            <a:ext cx="9029700" cy="1892300"/>
          </a:xfrm>
          <a:prstGeom prst="rect">
            <a:avLst/>
          </a:prstGeom>
          <a:ln>
            <a:solidFill>
              <a:srgbClr val="D93B00"/>
            </a:solidFill>
          </a:ln>
        </p:spPr>
      </p:pic>
      <p:sp>
        <p:nvSpPr>
          <p:cNvPr id="3" name="Title 2"/>
          <p:cNvSpPr>
            <a:spLocks noGrp="1"/>
          </p:cNvSpPr>
          <p:nvPr>
            <p:ph type="title"/>
          </p:nvPr>
        </p:nvSpPr>
        <p:spPr/>
        <p:txBody>
          <a:bodyPr/>
          <a:lstStyle/>
          <a:p>
            <a:pPr lvl="0"/>
            <a:r>
              <a:rPr lang="en-US" dirty="0" smtClean="0"/>
              <a:t>Calling </a:t>
            </a:r>
            <a:r>
              <a:rPr lang="en-US" dirty="0" err="1" smtClean="0"/>
              <a:t>Webhooks</a:t>
            </a:r>
            <a:endParaRPr lang="en-US" dirty="0"/>
          </a:p>
        </p:txBody>
      </p:sp>
      <p:sp>
        <p:nvSpPr>
          <p:cNvPr id="2" name="Text Placeholder 1"/>
          <p:cNvSpPr>
            <a:spLocks noGrp="1"/>
          </p:cNvSpPr>
          <p:nvPr>
            <p:ph type="body" sz="quarter" idx="10"/>
          </p:nvPr>
        </p:nvSpPr>
        <p:spPr>
          <a:xfrm>
            <a:off x="274638" y="1212850"/>
            <a:ext cx="11887200" cy="1969770"/>
          </a:xfrm>
        </p:spPr>
        <p:txBody>
          <a:bodyPr/>
          <a:lstStyle/>
          <a:p>
            <a:r>
              <a:rPr lang="en-US" dirty="0" smtClean="0"/>
              <a:t>Perform HTTP POST to the </a:t>
            </a:r>
            <a:r>
              <a:rPr lang="en-US" dirty="0" err="1" smtClean="0"/>
              <a:t>webhook</a:t>
            </a:r>
            <a:r>
              <a:rPr lang="en-US" dirty="0" smtClean="0"/>
              <a:t> endpoint with Connector Card JSON in body</a:t>
            </a:r>
          </a:p>
          <a:p>
            <a:pPr lvl="1"/>
            <a:r>
              <a:rPr lang="en-US" dirty="0" smtClean="0"/>
              <a:t>Uses standard HTTP POST with application/</a:t>
            </a:r>
            <a:r>
              <a:rPr lang="en-US" dirty="0" err="1" smtClean="0"/>
              <a:t>json</a:t>
            </a:r>
            <a:r>
              <a:rPr lang="en-US" dirty="0" smtClean="0"/>
              <a:t> content type</a:t>
            </a:r>
            <a:endParaRPr lang="en-US" dirty="0"/>
          </a:p>
          <a:p>
            <a:pPr lvl="1"/>
            <a:r>
              <a:rPr lang="en-US" dirty="0" smtClean="0"/>
              <a:t>Connector </a:t>
            </a:r>
            <a:r>
              <a:rPr lang="en-US" dirty="0"/>
              <a:t>Card schema documented at https://</a:t>
            </a:r>
            <a:r>
              <a:rPr lang="en-US" dirty="0" err="1" smtClean="0"/>
              <a:t>dev.outlook.com</a:t>
            </a:r>
            <a:r>
              <a:rPr lang="en-US" dirty="0" smtClean="0"/>
              <a:t>/Connectors/Reference</a:t>
            </a:r>
          </a:p>
        </p:txBody>
      </p:sp>
    </p:spTree>
    <p:extLst>
      <p:ext uri="{BB962C8B-B14F-4D97-AF65-F5344CB8AC3E}">
        <p14:creationId xmlns:p14="http://schemas.microsoft.com/office/powerpoint/2010/main" val="69221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Connector Cards</a:t>
            </a:r>
            <a:endParaRPr lang="en-US" dirty="0"/>
          </a:p>
        </p:txBody>
      </p:sp>
      <p:sp>
        <p:nvSpPr>
          <p:cNvPr id="5" name="TextBox 4"/>
          <p:cNvSpPr txBox="1"/>
          <p:nvPr/>
        </p:nvSpPr>
        <p:spPr>
          <a:xfrm>
            <a:off x="6221506" y="295274"/>
            <a:ext cx="5942697" cy="6540252"/>
          </a:xfrm>
          <a:prstGeom prst="rect">
            <a:avLst/>
          </a:prstGeom>
          <a:solidFill>
            <a:schemeClr val="bg2">
              <a:lumMod val="20000"/>
              <a:lumOff val="80000"/>
            </a:schemeClr>
          </a:solid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sz="1200" dirty="0" smtClean="0"/>
              <a:t>{   </a:t>
            </a:r>
          </a:p>
          <a:p>
            <a:pPr>
              <a:lnSpc>
                <a:spcPct val="90000"/>
              </a:lnSpc>
              <a:spcAft>
                <a:spcPts val="600"/>
              </a:spcAft>
            </a:pPr>
            <a:r>
              <a:rPr lang="en-US" sz="1200" dirty="0"/>
              <a:t> </a:t>
            </a:r>
            <a:r>
              <a:rPr lang="en-US" sz="1200" dirty="0" smtClean="0"/>
              <a:t>   "summary": "Miguel Garcia commented on Trello", </a:t>
            </a:r>
          </a:p>
          <a:p>
            <a:pPr>
              <a:lnSpc>
                <a:spcPct val="90000"/>
              </a:lnSpc>
              <a:spcAft>
                <a:spcPts val="600"/>
              </a:spcAft>
            </a:pPr>
            <a:r>
              <a:rPr lang="en-US" sz="1200" dirty="0" smtClean="0"/>
              <a:t>    "</a:t>
            </a:r>
            <a:r>
              <a:rPr lang="en-US" sz="1200" dirty="0"/>
              <a:t>title": "Project Tango", </a:t>
            </a:r>
            <a:endParaRPr lang="en-US" sz="1200" dirty="0" smtClean="0"/>
          </a:p>
          <a:p>
            <a:pPr>
              <a:lnSpc>
                <a:spcPct val="90000"/>
              </a:lnSpc>
              <a:spcAft>
                <a:spcPts val="600"/>
              </a:spcAft>
            </a:pPr>
            <a:r>
              <a:rPr lang="en-US" sz="1200" dirty="0"/>
              <a:t> </a:t>
            </a:r>
            <a:r>
              <a:rPr lang="en-US" sz="1200" dirty="0" smtClean="0"/>
              <a:t>   "</a:t>
            </a:r>
            <a:r>
              <a:rPr lang="en-US" sz="1200" dirty="0"/>
              <a:t>sections": [ </a:t>
            </a:r>
            <a:r>
              <a:rPr lang="en-US" sz="1200" dirty="0" smtClean="0"/>
              <a:t>{</a:t>
            </a:r>
          </a:p>
          <a:p>
            <a:pPr>
              <a:lnSpc>
                <a:spcPct val="90000"/>
              </a:lnSpc>
              <a:spcAft>
                <a:spcPts val="600"/>
              </a:spcAft>
            </a:pPr>
            <a:r>
              <a:rPr lang="en-US" sz="1200" dirty="0" smtClean="0"/>
              <a:t>            "</a:t>
            </a:r>
            <a:r>
              <a:rPr lang="en-US" sz="1200" dirty="0" err="1"/>
              <a:t>activityTitle</a:t>
            </a:r>
            <a:r>
              <a:rPr lang="en-US" sz="1200" dirty="0"/>
              <a:t>": "Miguel Garcia commented", </a:t>
            </a:r>
            <a:endParaRPr lang="en-US" sz="1200" dirty="0" smtClean="0"/>
          </a:p>
          <a:p>
            <a:pPr>
              <a:lnSpc>
                <a:spcPct val="90000"/>
              </a:lnSpc>
              <a:spcAft>
                <a:spcPts val="600"/>
              </a:spcAft>
            </a:pPr>
            <a:r>
              <a:rPr lang="en-US" sz="1200" dirty="0"/>
              <a:t> </a:t>
            </a:r>
            <a:r>
              <a:rPr lang="en-US" sz="1200" dirty="0" smtClean="0"/>
              <a:t>           "</a:t>
            </a:r>
            <a:r>
              <a:rPr lang="en-US" sz="1200" dirty="0" err="1"/>
              <a:t>activitySubtitle</a:t>
            </a:r>
            <a:r>
              <a:rPr lang="en-US" sz="1200" dirty="0"/>
              <a:t>": "On Project Tango", </a:t>
            </a:r>
            <a:endParaRPr lang="en-US" sz="1200" dirty="0" smtClean="0"/>
          </a:p>
          <a:p>
            <a:pPr>
              <a:lnSpc>
                <a:spcPct val="90000"/>
              </a:lnSpc>
              <a:spcAft>
                <a:spcPts val="600"/>
              </a:spcAft>
            </a:pPr>
            <a:r>
              <a:rPr lang="en-US" sz="1200" dirty="0"/>
              <a:t> </a:t>
            </a:r>
            <a:r>
              <a:rPr lang="en-US" sz="1200" dirty="0" smtClean="0"/>
              <a:t>           "</a:t>
            </a:r>
            <a:r>
              <a:rPr lang="en-US" sz="1200" dirty="0" err="1"/>
              <a:t>activityText</a:t>
            </a:r>
            <a:r>
              <a:rPr lang="en-US" sz="1200" dirty="0"/>
              <a:t>": "\"Here are the designs \"", </a:t>
            </a:r>
            <a:endParaRPr lang="en-US" sz="1200" dirty="0" smtClean="0"/>
          </a:p>
          <a:p>
            <a:pPr>
              <a:lnSpc>
                <a:spcPct val="90000"/>
              </a:lnSpc>
              <a:spcAft>
                <a:spcPts val="600"/>
              </a:spcAft>
            </a:pPr>
            <a:r>
              <a:rPr lang="en-US" sz="1200" dirty="0"/>
              <a:t> </a:t>
            </a:r>
            <a:r>
              <a:rPr lang="en-US" sz="1200" dirty="0" smtClean="0"/>
              <a:t>           "</a:t>
            </a:r>
            <a:r>
              <a:rPr lang="en-US" sz="1200" dirty="0" err="1"/>
              <a:t>activityImage</a:t>
            </a:r>
            <a:r>
              <a:rPr lang="en-US" sz="1200" dirty="0"/>
              <a:t>": "http</a:t>
            </a:r>
            <a:r>
              <a:rPr lang="en-US" sz="1200" dirty="0" smtClean="0"/>
              <a:t>://</a:t>
            </a:r>
            <a:r>
              <a:rPr lang="en-US" sz="1200" dirty="0" err="1" smtClean="0"/>
              <a:t>aka.ms</a:t>
            </a:r>
            <a:r>
              <a:rPr lang="en-US" sz="1200" dirty="0" smtClean="0"/>
              <a:t>/pic01.jpg</a:t>
            </a:r>
            <a:r>
              <a:rPr lang="en-US" sz="1200" dirty="0"/>
              <a:t>", </a:t>
            </a:r>
            <a:endParaRPr lang="en-US" sz="1200" dirty="0" smtClean="0"/>
          </a:p>
          <a:p>
            <a:pPr>
              <a:lnSpc>
                <a:spcPct val="90000"/>
              </a:lnSpc>
              <a:spcAft>
                <a:spcPts val="600"/>
              </a:spcAft>
            </a:pPr>
            <a:r>
              <a:rPr lang="en-US" sz="1200" dirty="0"/>
              <a:t> </a:t>
            </a:r>
            <a:r>
              <a:rPr lang="en-US" sz="1200" dirty="0" smtClean="0"/>
              <a:t>       }, { </a:t>
            </a:r>
          </a:p>
          <a:p>
            <a:pPr>
              <a:lnSpc>
                <a:spcPct val="90000"/>
              </a:lnSpc>
              <a:spcAft>
                <a:spcPts val="600"/>
              </a:spcAft>
            </a:pPr>
            <a:r>
              <a:rPr lang="en-US" sz="1200" dirty="0"/>
              <a:t> </a:t>
            </a:r>
            <a:r>
              <a:rPr lang="en-US" sz="1200" dirty="0" smtClean="0"/>
              <a:t>           "</a:t>
            </a:r>
            <a:r>
              <a:rPr lang="en-US" sz="1200" dirty="0"/>
              <a:t>title": "Details", </a:t>
            </a:r>
            <a:endParaRPr lang="en-US" sz="1200" dirty="0" smtClean="0"/>
          </a:p>
          <a:p>
            <a:pPr>
              <a:lnSpc>
                <a:spcPct val="90000"/>
              </a:lnSpc>
              <a:spcAft>
                <a:spcPts val="600"/>
              </a:spcAft>
            </a:pPr>
            <a:r>
              <a:rPr lang="en-US" sz="1200" dirty="0"/>
              <a:t> </a:t>
            </a:r>
            <a:r>
              <a:rPr lang="en-US" sz="1200" dirty="0" smtClean="0"/>
              <a:t>           "</a:t>
            </a:r>
            <a:r>
              <a:rPr lang="en-US" sz="1200" dirty="0"/>
              <a:t>facts": [ </a:t>
            </a:r>
            <a:endParaRPr lang="en-US" sz="1200" dirty="0" smtClean="0"/>
          </a:p>
          <a:p>
            <a:pPr>
              <a:lnSpc>
                <a:spcPct val="90000"/>
              </a:lnSpc>
              <a:spcAft>
                <a:spcPts val="600"/>
              </a:spcAft>
            </a:pPr>
            <a:r>
              <a:rPr lang="en-US" sz="1200" dirty="0"/>
              <a:t> </a:t>
            </a:r>
            <a:r>
              <a:rPr lang="en-US" sz="1200" dirty="0" smtClean="0"/>
              <a:t>               { "</a:t>
            </a:r>
            <a:r>
              <a:rPr lang="en-US" sz="1200" dirty="0"/>
              <a:t>name": "Labels", </a:t>
            </a:r>
            <a:r>
              <a:rPr lang="en-US" sz="1200" dirty="0" smtClean="0"/>
              <a:t>"</a:t>
            </a:r>
            <a:r>
              <a:rPr lang="en-US" sz="1200" dirty="0"/>
              <a:t>value": "Designs, </a:t>
            </a:r>
            <a:r>
              <a:rPr lang="en-US" sz="1200" dirty="0" smtClean="0"/>
              <a:t>redlines” }, </a:t>
            </a:r>
          </a:p>
          <a:p>
            <a:pPr>
              <a:lnSpc>
                <a:spcPct val="90000"/>
              </a:lnSpc>
              <a:spcAft>
                <a:spcPts val="600"/>
              </a:spcAft>
            </a:pPr>
            <a:r>
              <a:rPr lang="en-US" sz="1200" dirty="0"/>
              <a:t> </a:t>
            </a:r>
            <a:r>
              <a:rPr lang="en-US" sz="1200" dirty="0" smtClean="0"/>
              <a:t>               { "</a:t>
            </a:r>
            <a:r>
              <a:rPr lang="en-US" sz="1200" dirty="0"/>
              <a:t>name": "Due date</a:t>
            </a:r>
            <a:r>
              <a:rPr lang="en-US" sz="1200" dirty="0" smtClean="0"/>
              <a:t>", "</a:t>
            </a:r>
            <a:r>
              <a:rPr lang="en-US" sz="1200" dirty="0"/>
              <a:t>value": "Dec 7, </a:t>
            </a:r>
            <a:r>
              <a:rPr lang="en-US" sz="1200" dirty="0" smtClean="0"/>
              <a:t>2016" }, </a:t>
            </a:r>
          </a:p>
          <a:p>
            <a:pPr>
              <a:lnSpc>
                <a:spcPct val="90000"/>
              </a:lnSpc>
              <a:spcAft>
                <a:spcPts val="600"/>
              </a:spcAft>
            </a:pPr>
            <a:r>
              <a:rPr lang="en-US" sz="1200" dirty="0"/>
              <a:t> </a:t>
            </a:r>
            <a:r>
              <a:rPr lang="en-US" sz="1200" dirty="0" smtClean="0"/>
              <a:t>               { "</a:t>
            </a:r>
            <a:r>
              <a:rPr lang="en-US" sz="1200" dirty="0"/>
              <a:t>name": "Attachments", </a:t>
            </a:r>
            <a:r>
              <a:rPr lang="en-US" sz="1200" dirty="0" smtClean="0"/>
              <a:t>"</a:t>
            </a:r>
            <a:r>
              <a:rPr lang="en-US" sz="1200" dirty="0"/>
              <a:t>value": "[</a:t>
            </a:r>
            <a:r>
              <a:rPr lang="en-US" sz="1200" dirty="0" err="1"/>
              <a:t>final.jpg</a:t>
            </a:r>
            <a:r>
              <a:rPr lang="en-US" sz="1200" dirty="0"/>
              <a:t>](http</a:t>
            </a:r>
            <a:r>
              <a:rPr lang="en-US" sz="1200" dirty="0" smtClean="0"/>
              <a:t>://</a:t>
            </a:r>
            <a:r>
              <a:rPr lang="en-US" sz="1200" dirty="0" err="1" smtClean="0"/>
              <a:t>aka.ms</a:t>
            </a:r>
            <a:r>
              <a:rPr lang="en-US" sz="1200" dirty="0" smtClean="0"/>
              <a:t>/pic04.jpg</a:t>
            </a:r>
            <a:r>
              <a:rPr lang="en-US" sz="1200" dirty="0"/>
              <a:t>)" </a:t>
            </a:r>
            <a:r>
              <a:rPr lang="en-US" sz="1200" dirty="0" smtClean="0"/>
              <a:t>} </a:t>
            </a:r>
          </a:p>
          <a:p>
            <a:pPr>
              <a:lnSpc>
                <a:spcPct val="90000"/>
              </a:lnSpc>
              <a:spcAft>
                <a:spcPts val="600"/>
              </a:spcAft>
            </a:pPr>
            <a:r>
              <a:rPr lang="en-US" sz="1200" dirty="0"/>
              <a:t> </a:t>
            </a:r>
            <a:r>
              <a:rPr lang="en-US" sz="1200" dirty="0" smtClean="0"/>
              <a:t>           ] }, </a:t>
            </a:r>
            <a:r>
              <a:rPr lang="en-US" sz="1200" dirty="0"/>
              <a:t>{ </a:t>
            </a:r>
            <a:endParaRPr lang="en-US" sz="1200" dirty="0" smtClean="0"/>
          </a:p>
          <a:p>
            <a:pPr>
              <a:lnSpc>
                <a:spcPct val="90000"/>
              </a:lnSpc>
              <a:spcAft>
                <a:spcPts val="600"/>
              </a:spcAft>
            </a:pPr>
            <a:r>
              <a:rPr lang="en-US" sz="1200" dirty="0" smtClean="0"/>
              <a:t>            "</a:t>
            </a:r>
            <a:r>
              <a:rPr lang="en-US" sz="1200" dirty="0"/>
              <a:t>title": "Images", </a:t>
            </a:r>
            <a:endParaRPr lang="en-US" sz="1200" dirty="0" smtClean="0"/>
          </a:p>
          <a:p>
            <a:pPr>
              <a:lnSpc>
                <a:spcPct val="90000"/>
              </a:lnSpc>
              <a:spcAft>
                <a:spcPts val="600"/>
              </a:spcAft>
            </a:pPr>
            <a:r>
              <a:rPr lang="en-US" sz="1200" dirty="0"/>
              <a:t> </a:t>
            </a:r>
            <a:r>
              <a:rPr lang="en-US" sz="1200" dirty="0" smtClean="0"/>
              <a:t>           "</a:t>
            </a:r>
            <a:r>
              <a:rPr lang="en-US" sz="1200" dirty="0"/>
              <a:t>images": [ </a:t>
            </a:r>
            <a:endParaRPr lang="en-US" sz="1200" dirty="0" smtClean="0"/>
          </a:p>
          <a:p>
            <a:pPr>
              <a:lnSpc>
                <a:spcPct val="90000"/>
              </a:lnSpc>
              <a:spcAft>
                <a:spcPts val="600"/>
              </a:spcAft>
            </a:pPr>
            <a:r>
              <a:rPr lang="en-US" sz="1200" dirty="0"/>
              <a:t> </a:t>
            </a:r>
            <a:r>
              <a:rPr lang="en-US" sz="1200" dirty="0" smtClean="0"/>
              <a:t>               { </a:t>
            </a:r>
            <a:r>
              <a:rPr lang="en-US" sz="1200" dirty="0"/>
              <a:t>"</a:t>
            </a:r>
            <a:r>
              <a:rPr lang="en-US" sz="1200" dirty="0" err="1"/>
              <a:t>image":"http</a:t>
            </a:r>
            <a:r>
              <a:rPr lang="en-US" sz="1200" dirty="0" smtClean="0"/>
              <a:t>://</a:t>
            </a:r>
            <a:r>
              <a:rPr lang="en-US" sz="1200" dirty="0" err="1" smtClean="0"/>
              <a:t>aka.ms</a:t>
            </a:r>
            <a:r>
              <a:rPr lang="en-US" sz="1200" dirty="0" smtClean="0"/>
              <a:t>/pic05.jpg</a:t>
            </a:r>
            <a:r>
              <a:rPr lang="en-US" sz="1200" dirty="0"/>
              <a:t>" }, </a:t>
            </a:r>
            <a:endParaRPr lang="en-US" sz="1200" dirty="0" smtClean="0"/>
          </a:p>
          <a:p>
            <a:pPr>
              <a:lnSpc>
                <a:spcPct val="90000"/>
              </a:lnSpc>
              <a:spcAft>
                <a:spcPts val="600"/>
              </a:spcAft>
            </a:pPr>
            <a:r>
              <a:rPr lang="en-US" sz="1200" dirty="0"/>
              <a:t> </a:t>
            </a:r>
            <a:r>
              <a:rPr lang="en-US" sz="1200" dirty="0" smtClean="0"/>
              <a:t>               { </a:t>
            </a:r>
            <a:r>
              <a:rPr lang="en-US" sz="1200" dirty="0"/>
              <a:t>"</a:t>
            </a:r>
            <a:r>
              <a:rPr lang="en-US" sz="1200" dirty="0" err="1"/>
              <a:t>image":"http</a:t>
            </a:r>
            <a:r>
              <a:rPr lang="en-US" sz="1200" dirty="0" smtClean="0"/>
              <a:t>://</a:t>
            </a:r>
            <a:r>
              <a:rPr lang="en-US" sz="1200" dirty="0" err="1" smtClean="0"/>
              <a:t>aka.ms</a:t>
            </a:r>
            <a:r>
              <a:rPr lang="en-US" sz="1200" dirty="0" smtClean="0"/>
              <a:t>/pic06.jpg</a:t>
            </a:r>
            <a:r>
              <a:rPr lang="en-US" sz="1200" dirty="0"/>
              <a:t>" }, </a:t>
            </a:r>
            <a:endParaRPr lang="en-US" sz="1200" dirty="0" smtClean="0"/>
          </a:p>
          <a:p>
            <a:pPr>
              <a:lnSpc>
                <a:spcPct val="90000"/>
              </a:lnSpc>
              <a:spcAft>
                <a:spcPts val="600"/>
              </a:spcAft>
            </a:pPr>
            <a:r>
              <a:rPr lang="en-US" sz="1200" dirty="0"/>
              <a:t> </a:t>
            </a:r>
            <a:r>
              <a:rPr lang="en-US" sz="1200" dirty="0" smtClean="0"/>
              <a:t>               { </a:t>
            </a:r>
            <a:r>
              <a:rPr lang="en-US" sz="1200" dirty="0"/>
              <a:t>"</a:t>
            </a:r>
            <a:r>
              <a:rPr lang="en-US" sz="1200" dirty="0" err="1"/>
              <a:t>image":"http</a:t>
            </a:r>
            <a:r>
              <a:rPr lang="en-US" sz="1200" dirty="0" smtClean="0"/>
              <a:t>://</a:t>
            </a:r>
            <a:r>
              <a:rPr lang="en-US" sz="1200" dirty="0" err="1" smtClean="0"/>
              <a:t>aka.ms</a:t>
            </a:r>
            <a:r>
              <a:rPr lang="en-US" sz="1200" dirty="0" smtClean="0"/>
              <a:t>/pic07.jpg</a:t>
            </a:r>
            <a:r>
              <a:rPr lang="en-US" sz="1200" dirty="0"/>
              <a:t>" } </a:t>
            </a:r>
            <a:endParaRPr lang="en-US" sz="1200" dirty="0" smtClean="0"/>
          </a:p>
          <a:p>
            <a:pPr>
              <a:lnSpc>
                <a:spcPct val="90000"/>
              </a:lnSpc>
              <a:spcAft>
                <a:spcPts val="600"/>
              </a:spcAft>
            </a:pPr>
            <a:r>
              <a:rPr lang="en-US" sz="1200" dirty="0"/>
              <a:t> </a:t>
            </a:r>
            <a:r>
              <a:rPr lang="en-US" sz="1200" dirty="0" smtClean="0"/>
              <a:t>           ] } ], </a:t>
            </a:r>
          </a:p>
          <a:p>
            <a:pPr>
              <a:lnSpc>
                <a:spcPct val="90000"/>
              </a:lnSpc>
              <a:spcAft>
                <a:spcPts val="600"/>
              </a:spcAft>
            </a:pPr>
            <a:r>
              <a:rPr lang="en-US" sz="1200" dirty="0"/>
              <a:t> </a:t>
            </a:r>
            <a:r>
              <a:rPr lang="en-US" sz="1200" dirty="0" smtClean="0"/>
              <a:t>   "</a:t>
            </a:r>
            <a:r>
              <a:rPr lang="en-US" sz="1200" dirty="0" err="1"/>
              <a:t>potentialAction</a:t>
            </a:r>
            <a:r>
              <a:rPr lang="en-US" sz="1200" dirty="0"/>
              <a:t>": [ </a:t>
            </a:r>
            <a:r>
              <a:rPr lang="en-US" sz="1200" dirty="0" smtClean="0"/>
              <a:t>{</a:t>
            </a:r>
          </a:p>
          <a:p>
            <a:pPr>
              <a:lnSpc>
                <a:spcPct val="90000"/>
              </a:lnSpc>
              <a:spcAft>
                <a:spcPts val="600"/>
              </a:spcAft>
            </a:pPr>
            <a:r>
              <a:rPr lang="en-US" sz="1200" dirty="0"/>
              <a:t> </a:t>
            </a:r>
            <a:r>
              <a:rPr lang="en-US" sz="1200" dirty="0" smtClean="0"/>
              <a:t>       "@</a:t>
            </a:r>
            <a:r>
              <a:rPr lang="en-US" sz="1200" dirty="0"/>
              <a:t>context": "http://</a:t>
            </a:r>
            <a:r>
              <a:rPr lang="en-US" sz="1200" dirty="0" err="1"/>
              <a:t>schema.org</a:t>
            </a:r>
            <a:r>
              <a:rPr lang="en-US" sz="1200" dirty="0"/>
              <a:t>", </a:t>
            </a:r>
            <a:endParaRPr lang="en-US" sz="1200" dirty="0" smtClean="0"/>
          </a:p>
          <a:p>
            <a:pPr>
              <a:lnSpc>
                <a:spcPct val="90000"/>
              </a:lnSpc>
              <a:spcAft>
                <a:spcPts val="600"/>
              </a:spcAft>
            </a:pPr>
            <a:r>
              <a:rPr lang="en-US" sz="1200" dirty="0"/>
              <a:t> </a:t>
            </a:r>
            <a:r>
              <a:rPr lang="en-US" sz="1200" dirty="0" smtClean="0"/>
              <a:t>       "@</a:t>
            </a:r>
            <a:r>
              <a:rPr lang="en-US" sz="1200" dirty="0"/>
              <a:t>type": "</a:t>
            </a:r>
            <a:r>
              <a:rPr lang="en-US" sz="1200" dirty="0" err="1"/>
              <a:t>ViewAction</a:t>
            </a:r>
            <a:r>
              <a:rPr lang="en-US" sz="1200" dirty="0"/>
              <a:t>", </a:t>
            </a:r>
            <a:endParaRPr lang="en-US" sz="1200" dirty="0" smtClean="0"/>
          </a:p>
          <a:p>
            <a:pPr>
              <a:lnSpc>
                <a:spcPct val="90000"/>
              </a:lnSpc>
              <a:spcAft>
                <a:spcPts val="600"/>
              </a:spcAft>
            </a:pPr>
            <a:r>
              <a:rPr lang="en-US" sz="1200" dirty="0"/>
              <a:t> </a:t>
            </a:r>
            <a:r>
              <a:rPr lang="en-US" sz="1200" dirty="0" smtClean="0"/>
              <a:t>       "</a:t>
            </a:r>
            <a:r>
              <a:rPr lang="en-US" sz="1200" dirty="0"/>
              <a:t>name": "View in Trello", </a:t>
            </a:r>
            <a:endParaRPr lang="en-US" sz="1200" dirty="0" smtClean="0"/>
          </a:p>
          <a:p>
            <a:pPr>
              <a:lnSpc>
                <a:spcPct val="90000"/>
              </a:lnSpc>
              <a:spcAft>
                <a:spcPts val="600"/>
              </a:spcAft>
            </a:pPr>
            <a:r>
              <a:rPr lang="en-US" sz="1200" dirty="0"/>
              <a:t> </a:t>
            </a:r>
            <a:r>
              <a:rPr lang="en-US" sz="1200" dirty="0" smtClean="0"/>
              <a:t>       "</a:t>
            </a:r>
            <a:r>
              <a:rPr lang="en-US" sz="1200" dirty="0"/>
              <a:t>target": [ "https://</a:t>
            </a:r>
            <a:r>
              <a:rPr lang="en-US" sz="1200" dirty="0" err="1"/>
              <a:t>trello.com</a:t>
            </a:r>
            <a:r>
              <a:rPr lang="en-US" sz="1200" dirty="0"/>
              <a:t>/c/1101/" ] </a:t>
            </a:r>
            <a:r>
              <a:rPr lang="en-US" sz="1200" dirty="0" smtClean="0"/>
              <a:t>} ] }</a:t>
            </a:r>
            <a:endParaRPr lang="en-US" sz="12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275" y="1057835"/>
            <a:ext cx="4392838" cy="5383244"/>
          </a:xfrm>
          <a:prstGeom prst="rect">
            <a:avLst/>
          </a:prstGeom>
        </p:spPr>
      </p:pic>
      <p:cxnSp>
        <p:nvCxnSpPr>
          <p:cNvPr id="8" name="Straight Arrow Connector 7"/>
          <p:cNvCxnSpPr/>
          <p:nvPr/>
        </p:nvCxnSpPr>
        <p:spPr>
          <a:xfrm flipH="1">
            <a:off x="3406588" y="1057835"/>
            <a:ext cx="3065930" cy="824753"/>
          </a:xfrm>
          <a:prstGeom prst="straightConnector1">
            <a:avLst/>
          </a:prstGeom>
          <a:ln w="38100">
            <a:solidFill>
              <a:srgbClr val="D93B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4186518" y="1251883"/>
            <a:ext cx="2286000" cy="1796117"/>
            <a:chOff x="4186518" y="1251883"/>
            <a:chExt cx="2286000" cy="1796117"/>
          </a:xfrm>
        </p:grpSpPr>
        <p:sp>
          <p:nvSpPr>
            <p:cNvPr id="16" name="Left Brace 15"/>
            <p:cNvSpPr/>
            <p:nvPr/>
          </p:nvSpPr>
          <p:spPr>
            <a:xfrm>
              <a:off x="6078071" y="1251883"/>
              <a:ext cx="394447" cy="1261410"/>
            </a:xfrm>
            <a:prstGeom prst="lef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a:off x="4186518" y="2230684"/>
              <a:ext cx="484094" cy="817316"/>
            </a:xfrm>
            <a:prstGeom prst="righ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a:stCxn id="16" idx="1"/>
              <a:endCxn id="18" idx="1"/>
            </p:cNvCxnSpPr>
            <p:nvPr/>
          </p:nvCxnSpPr>
          <p:spPr>
            <a:xfrm flipH="1">
              <a:off x="4670612" y="1882588"/>
              <a:ext cx="1407459" cy="756754"/>
            </a:xfrm>
            <a:prstGeom prst="lin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939947" y="2642517"/>
            <a:ext cx="2528048" cy="1607746"/>
            <a:chOff x="3939947" y="2642517"/>
            <a:chExt cx="2528048" cy="1607746"/>
          </a:xfrm>
        </p:grpSpPr>
        <p:sp>
          <p:nvSpPr>
            <p:cNvPr id="19" name="Left Brace 18"/>
            <p:cNvSpPr/>
            <p:nvPr/>
          </p:nvSpPr>
          <p:spPr>
            <a:xfrm>
              <a:off x="6073548" y="2642517"/>
              <a:ext cx="394447" cy="1261410"/>
            </a:xfrm>
            <a:prstGeom prst="lef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p:cNvSpPr/>
            <p:nvPr/>
          </p:nvSpPr>
          <p:spPr>
            <a:xfrm>
              <a:off x="3939947" y="3261710"/>
              <a:ext cx="484094" cy="988553"/>
            </a:xfrm>
            <a:prstGeom prst="righ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a:stCxn id="19" idx="1"/>
            </p:cNvCxnSpPr>
            <p:nvPr/>
          </p:nvCxnSpPr>
          <p:spPr>
            <a:xfrm flipH="1">
              <a:off x="4424041" y="3273222"/>
              <a:ext cx="1649507" cy="482764"/>
            </a:xfrm>
            <a:prstGeom prst="lin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5363072" y="4033150"/>
            <a:ext cx="1104923" cy="1632545"/>
            <a:chOff x="5363072" y="4033150"/>
            <a:chExt cx="1104923" cy="1632545"/>
          </a:xfrm>
        </p:grpSpPr>
        <p:sp>
          <p:nvSpPr>
            <p:cNvPr id="20" name="Left Brace 19"/>
            <p:cNvSpPr/>
            <p:nvPr/>
          </p:nvSpPr>
          <p:spPr>
            <a:xfrm>
              <a:off x="6073547" y="4033150"/>
              <a:ext cx="394448" cy="1399461"/>
            </a:xfrm>
            <a:prstGeom prst="lef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p:cNvSpPr/>
            <p:nvPr/>
          </p:nvSpPr>
          <p:spPr>
            <a:xfrm>
              <a:off x="5363072" y="4579437"/>
              <a:ext cx="484094" cy="1086258"/>
            </a:xfrm>
            <a:prstGeom prst="righ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p:cNvCxnSpPr>
              <a:stCxn id="20" idx="1"/>
              <a:endCxn id="23" idx="1"/>
            </p:cNvCxnSpPr>
            <p:nvPr/>
          </p:nvCxnSpPr>
          <p:spPr>
            <a:xfrm flipH="1">
              <a:off x="5847166" y="4732881"/>
              <a:ext cx="226381" cy="389685"/>
            </a:xfrm>
            <a:prstGeom prst="lin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006026" y="5503363"/>
            <a:ext cx="3461968" cy="1261410"/>
            <a:chOff x="3006026" y="5503363"/>
            <a:chExt cx="3461968" cy="1261410"/>
          </a:xfrm>
        </p:grpSpPr>
        <p:sp>
          <p:nvSpPr>
            <p:cNvPr id="21" name="Left Brace 20"/>
            <p:cNvSpPr/>
            <p:nvPr/>
          </p:nvSpPr>
          <p:spPr>
            <a:xfrm>
              <a:off x="6073547" y="5503363"/>
              <a:ext cx="394447" cy="1261410"/>
            </a:xfrm>
            <a:prstGeom prst="lef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a:off x="3006026" y="5702646"/>
              <a:ext cx="484094" cy="590578"/>
            </a:xfrm>
            <a:prstGeom prst="rightBrac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a:stCxn id="21" idx="1"/>
              <a:endCxn id="24" idx="1"/>
            </p:cNvCxnSpPr>
            <p:nvPr/>
          </p:nvCxnSpPr>
          <p:spPr>
            <a:xfrm flipH="1" flipV="1">
              <a:off x="3490120" y="5997935"/>
              <a:ext cx="2583427" cy="136133"/>
            </a:xfrm>
            <a:prstGeom prst="line">
              <a:avLst/>
            </a:prstGeom>
            <a:ln w="38100">
              <a:solidFill>
                <a:srgbClr val="D93B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500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Connectors</a:t>
            </a:r>
            <a:endParaRPr lang="en-US" dirty="0"/>
          </a:p>
        </p:txBody>
      </p:sp>
      <p:sp>
        <p:nvSpPr>
          <p:cNvPr id="3" name="Text Placeholder 2"/>
          <p:cNvSpPr>
            <a:spLocks noGrp="1"/>
          </p:cNvSpPr>
          <p:nvPr>
            <p:ph type="body" sz="quarter" idx="12"/>
          </p:nvPr>
        </p:nvSpPr>
        <p:spPr/>
        <p:txBody>
          <a:bodyPr/>
          <a:lstStyle/>
          <a:p>
            <a:r>
              <a:rPr lang="en-US" dirty="0" smtClean="0"/>
              <a:t>Demo</a:t>
            </a:r>
            <a:endParaRPr lang="en-US" dirty="0"/>
          </a:p>
        </p:txBody>
      </p:sp>
    </p:spTree>
    <p:extLst>
      <p:ext uri="{BB962C8B-B14F-4D97-AF65-F5344CB8AC3E}">
        <p14:creationId xmlns:p14="http://schemas.microsoft.com/office/powerpoint/2010/main" val="321124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Advanced Scenarios</a:t>
            </a:r>
            <a:endParaRPr lang="en-US" dirty="0"/>
          </a:p>
        </p:txBody>
      </p:sp>
      <p:sp>
        <p:nvSpPr>
          <p:cNvPr id="5" name="Text Placeholder 4"/>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249437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Filtering/Aggregation</a:t>
            </a:r>
            <a:endParaRPr lang="en-US" dirty="0"/>
          </a:p>
        </p:txBody>
      </p:sp>
      <p:sp>
        <p:nvSpPr>
          <p:cNvPr id="2" name="Text Placeholder 1"/>
          <p:cNvSpPr>
            <a:spLocks noGrp="1"/>
          </p:cNvSpPr>
          <p:nvPr>
            <p:ph type="body" sz="quarter" idx="10"/>
          </p:nvPr>
        </p:nvSpPr>
        <p:spPr>
          <a:xfrm>
            <a:off x="274638" y="1212850"/>
            <a:ext cx="11887200" cy="1415772"/>
          </a:xfrm>
        </p:spPr>
        <p:txBody>
          <a:bodyPr/>
          <a:lstStyle/>
          <a:p>
            <a:r>
              <a:rPr lang="en-US" dirty="0" smtClean="0"/>
              <a:t>Filtering/Aggregation</a:t>
            </a:r>
            <a:endParaRPr lang="en-US" dirty="0"/>
          </a:p>
          <a:p>
            <a:pPr lvl="1"/>
            <a:r>
              <a:rPr lang="en-US" dirty="0" smtClean="0"/>
              <a:t>First party Connectors often have custom forms for configuring filtering/aggregation</a:t>
            </a:r>
          </a:p>
          <a:p>
            <a:pPr lvl="1"/>
            <a:r>
              <a:rPr lang="en-US" dirty="0" smtClean="0"/>
              <a:t>Third party Connectors can achieve add filtering/aggregation on the callback (reply URL</a:t>
            </a:r>
            <a:r>
              <a:rPr lang="en-US" dirty="0" smtClean="0"/>
              <a:t>)</a:t>
            </a:r>
            <a:endParaRPr lang="en-US" dirty="0" smtClean="0"/>
          </a:p>
        </p:txBody>
      </p:sp>
      <p:pic>
        <p:nvPicPr>
          <p:cNvPr id="4" name="Picture 3"/>
          <p:cNvPicPr>
            <a:picLocks noChangeAspect="1"/>
          </p:cNvPicPr>
          <p:nvPr/>
        </p:nvPicPr>
        <p:blipFill>
          <a:blip r:embed="rId2"/>
          <a:stretch>
            <a:fillRect/>
          </a:stretch>
        </p:blipFill>
        <p:spPr>
          <a:xfrm>
            <a:off x="3141616" y="2775643"/>
            <a:ext cx="6153243" cy="4021004"/>
          </a:xfrm>
          <a:prstGeom prst="rect">
            <a:avLst/>
          </a:prstGeom>
        </p:spPr>
      </p:pic>
    </p:spTree>
    <p:extLst>
      <p:ext uri="{BB962C8B-B14F-4D97-AF65-F5344CB8AC3E}">
        <p14:creationId xmlns:p14="http://schemas.microsoft.com/office/powerpoint/2010/main" val="217844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179058"/>
          </a:xfrm>
        </p:spPr>
        <p:txBody>
          <a:bodyPr/>
          <a:lstStyle/>
          <a:p>
            <a:r>
              <a:rPr lang="en-US" dirty="0"/>
              <a:t>Deep dive into </a:t>
            </a:r>
            <a:r>
              <a:rPr lang="en-US" dirty="0" smtClean="0"/>
              <a:t>Office 365 Connectors</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Actions</a:t>
            </a:r>
            <a:endParaRPr lang="en-US" dirty="0"/>
          </a:p>
        </p:txBody>
      </p:sp>
      <p:sp>
        <p:nvSpPr>
          <p:cNvPr id="2" name="Text Placeholder 1"/>
          <p:cNvSpPr>
            <a:spLocks noGrp="1"/>
          </p:cNvSpPr>
          <p:nvPr>
            <p:ph type="body" sz="quarter" idx="10"/>
          </p:nvPr>
        </p:nvSpPr>
        <p:spPr>
          <a:xfrm>
            <a:off x="274638" y="1212850"/>
            <a:ext cx="11887200" cy="1415772"/>
          </a:xfrm>
        </p:spPr>
        <p:txBody>
          <a:bodyPr/>
          <a:lstStyle/>
          <a:p>
            <a:r>
              <a:rPr lang="en-US" dirty="0" smtClean="0"/>
              <a:t>Actions</a:t>
            </a:r>
            <a:endParaRPr lang="en-US" dirty="0" smtClean="0"/>
          </a:p>
          <a:p>
            <a:pPr lvl="1"/>
            <a:r>
              <a:rPr lang="en-US" dirty="0" smtClean="0"/>
              <a:t>v1 Connectors support navigable action </a:t>
            </a:r>
            <a:r>
              <a:rPr lang="en-US" dirty="0" smtClean="0"/>
              <a:t>links (</a:t>
            </a:r>
            <a:r>
              <a:rPr lang="en-US" dirty="0" err="1" smtClean="0"/>
              <a:t>ViewAction</a:t>
            </a:r>
            <a:r>
              <a:rPr lang="en-US" dirty="0" smtClean="0"/>
              <a:t>)</a:t>
            </a:r>
            <a:endParaRPr lang="en-US" dirty="0" smtClean="0"/>
          </a:p>
          <a:p>
            <a:pPr lvl="1"/>
            <a:r>
              <a:rPr lang="en-US" dirty="0" smtClean="0"/>
              <a:t>Action target needs all the details needed to perform the action and treat as a </a:t>
            </a:r>
            <a:r>
              <a:rPr lang="en-US" dirty="0" smtClean="0"/>
              <a:t>popup</a:t>
            </a:r>
            <a:endParaRPr lang="en-US" dirty="0"/>
          </a:p>
        </p:txBody>
      </p:sp>
      <p:pic>
        <p:nvPicPr>
          <p:cNvPr id="4" name="Picture 3"/>
          <p:cNvPicPr>
            <a:picLocks noChangeAspect="1"/>
          </p:cNvPicPr>
          <p:nvPr/>
        </p:nvPicPr>
        <p:blipFill>
          <a:blip r:embed="rId2"/>
          <a:stretch>
            <a:fillRect/>
          </a:stretch>
        </p:blipFill>
        <p:spPr>
          <a:xfrm>
            <a:off x="3087688" y="2851430"/>
            <a:ext cx="6261100" cy="3263900"/>
          </a:xfrm>
          <a:prstGeom prst="rect">
            <a:avLst/>
          </a:prstGeom>
        </p:spPr>
      </p:pic>
    </p:spTree>
    <p:extLst>
      <p:ext uri="{BB962C8B-B14F-4D97-AF65-F5344CB8AC3E}">
        <p14:creationId xmlns:p14="http://schemas.microsoft.com/office/powerpoint/2010/main" val="16835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Mobile Applications</a:t>
            </a:r>
            <a:endParaRPr lang="en-US" dirty="0"/>
          </a:p>
        </p:txBody>
      </p:sp>
      <p:sp>
        <p:nvSpPr>
          <p:cNvPr id="2" name="Text Placeholder 1"/>
          <p:cNvSpPr>
            <a:spLocks noGrp="1"/>
          </p:cNvSpPr>
          <p:nvPr>
            <p:ph type="body" sz="quarter" idx="10"/>
          </p:nvPr>
        </p:nvSpPr>
        <p:spPr>
          <a:xfrm>
            <a:off x="274638" y="1212850"/>
            <a:ext cx="11887200" cy="1415772"/>
          </a:xfrm>
        </p:spPr>
        <p:txBody>
          <a:bodyPr/>
          <a:lstStyle/>
          <a:p>
            <a:r>
              <a:rPr lang="en-US" dirty="0" smtClean="0"/>
              <a:t>Mobile </a:t>
            </a:r>
            <a:r>
              <a:rPr lang="en-US" dirty="0" smtClean="0"/>
              <a:t>Applications</a:t>
            </a:r>
            <a:endParaRPr lang="en-US" dirty="0"/>
          </a:p>
          <a:p>
            <a:pPr lvl="1"/>
            <a:r>
              <a:rPr lang="en-US" dirty="0" smtClean="0"/>
              <a:t>Use browser control/plugin and URL changed event to watch for </a:t>
            </a:r>
            <a:r>
              <a:rPr lang="en-US" dirty="0" smtClean="0"/>
              <a:t>the callback</a:t>
            </a:r>
            <a:endParaRPr lang="en-US" dirty="0" smtClean="0"/>
          </a:p>
          <a:p>
            <a:pPr lvl="1"/>
            <a:r>
              <a:rPr lang="en-US" dirty="0" smtClean="0"/>
              <a:t>Callback URI still needs to be real to work from the Connector catalog</a:t>
            </a:r>
            <a:endParaRPr lang="en-US" dirty="0"/>
          </a:p>
        </p:txBody>
      </p:sp>
      <p:pic>
        <p:nvPicPr>
          <p:cNvPr id="5" name="Picture 4"/>
          <p:cNvPicPr>
            <a:picLocks noChangeAspect="1"/>
          </p:cNvPicPr>
          <p:nvPr/>
        </p:nvPicPr>
        <p:blipFill>
          <a:blip r:embed="rId2"/>
          <a:stretch>
            <a:fillRect/>
          </a:stretch>
        </p:blipFill>
        <p:spPr>
          <a:xfrm>
            <a:off x="1775010" y="2628622"/>
            <a:ext cx="5733769" cy="3624281"/>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9009151" y="471228"/>
            <a:ext cx="3137187" cy="5781675"/>
          </a:xfrm>
          <a:prstGeom prst="rect">
            <a:avLst/>
          </a:prstGeom>
          <a:ln>
            <a:solidFill>
              <a:schemeClr val="accent1"/>
            </a:solidFill>
          </a:ln>
        </p:spPr>
      </p:pic>
    </p:spTree>
    <p:extLst>
      <p:ext uri="{BB962C8B-B14F-4D97-AF65-F5344CB8AC3E}">
        <p14:creationId xmlns:p14="http://schemas.microsoft.com/office/powerpoint/2010/main" val="18477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794064"/>
          </a:xfrm>
        </p:spPr>
        <p:txBody>
          <a:bodyPr/>
          <a:lstStyle/>
          <a:p>
            <a:r>
              <a:rPr lang="en-US" sz="4400" dirty="0" smtClean="0"/>
              <a:t>Advanced Scenarios</a:t>
            </a:r>
            <a:endParaRPr lang="en-US" sz="4400" dirty="0"/>
          </a:p>
        </p:txBody>
      </p:sp>
      <p:sp>
        <p:nvSpPr>
          <p:cNvPr id="3" name="Text Placeholder 2"/>
          <p:cNvSpPr>
            <a:spLocks noGrp="1"/>
          </p:cNvSpPr>
          <p:nvPr>
            <p:ph type="body" sz="quarter" idx="12"/>
          </p:nvPr>
        </p:nvSpPr>
        <p:spPr/>
        <p:txBody>
          <a:bodyPr/>
          <a:lstStyle/>
          <a:p>
            <a:r>
              <a:rPr lang="en-US"/>
              <a:t>Demo</a:t>
            </a:r>
            <a:endParaRPr lang="en-US" dirty="0"/>
          </a:p>
        </p:txBody>
      </p:sp>
      <p:grpSp>
        <p:nvGrpSpPr>
          <p:cNvPr id="6" name="Group 5"/>
          <p:cNvGrpSpPr/>
          <p:nvPr/>
        </p:nvGrpSpPr>
        <p:grpSpPr>
          <a:xfrm>
            <a:off x="6139161" y="2873984"/>
            <a:ext cx="5840114" cy="3641116"/>
            <a:chOff x="7183317" y="4538026"/>
            <a:chExt cx="4740605" cy="2321778"/>
          </a:xfrm>
        </p:grpSpPr>
        <p:sp>
          <p:nvSpPr>
            <p:cNvPr id="7"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7"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18" name="Group 17"/>
            <p:cNvGrpSpPr/>
            <p:nvPr/>
          </p:nvGrpSpPr>
          <p:grpSpPr>
            <a:xfrm>
              <a:off x="7375748" y="4702951"/>
              <a:ext cx="384223" cy="545367"/>
              <a:chOff x="7405547" y="4764560"/>
              <a:chExt cx="302717" cy="429678"/>
            </a:xfrm>
          </p:grpSpPr>
          <p:sp>
            <p:nvSpPr>
              <p:cNvPr id="156"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7"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8"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9"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0"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1"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2"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3"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4"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5"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6"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7"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8"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69"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19"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0"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1"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2"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3"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4"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5"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6"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27" name="Group 26"/>
            <p:cNvGrpSpPr/>
            <p:nvPr/>
          </p:nvGrpSpPr>
          <p:grpSpPr>
            <a:xfrm>
              <a:off x="9346657" y="4578187"/>
              <a:ext cx="385310" cy="539024"/>
              <a:chOff x="9374573" y="4664153"/>
              <a:chExt cx="312233" cy="436794"/>
            </a:xfrm>
          </p:grpSpPr>
          <p:sp>
            <p:nvSpPr>
              <p:cNvPr id="137"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8"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9"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0"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1"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2"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3"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4"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5"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6"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7"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8"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49"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0"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1"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2"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3"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4"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55"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28"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29"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0"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1"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32" name="Group 31"/>
            <p:cNvGrpSpPr/>
            <p:nvPr/>
          </p:nvGrpSpPr>
          <p:grpSpPr>
            <a:xfrm>
              <a:off x="7183317" y="5150771"/>
              <a:ext cx="763845" cy="1011010"/>
              <a:chOff x="7051597" y="5172550"/>
              <a:chExt cx="922338" cy="1220787"/>
            </a:xfrm>
          </p:grpSpPr>
          <p:sp>
            <p:nvSpPr>
              <p:cNvPr id="12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13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3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13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nvGrpSpPr>
            <p:cNvPr id="33" name="Group 32"/>
            <p:cNvGrpSpPr/>
            <p:nvPr/>
          </p:nvGrpSpPr>
          <p:grpSpPr>
            <a:xfrm>
              <a:off x="10916482" y="4730585"/>
              <a:ext cx="809127" cy="2103604"/>
              <a:chOff x="4725988" y="7138463"/>
              <a:chExt cx="893762" cy="2323642"/>
            </a:xfrm>
          </p:grpSpPr>
          <p:sp>
            <p:nvSpPr>
              <p:cNvPr id="101"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2"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3"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4"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5"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6"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7"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8"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09"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110" name="Group 109"/>
              <p:cNvGrpSpPr/>
              <p:nvPr/>
            </p:nvGrpSpPr>
            <p:grpSpPr>
              <a:xfrm>
                <a:off x="4895429" y="7138463"/>
                <a:ext cx="432081" cy="562325"/>
                <a:chOff x="4949548" y="7156100"/>
                <a:chExt cx="347110" cy="451741"/>
              </a:xfrm>
            </p:grpSpPr>
            <p:sp>
              <p:nvSpPr>
                <p:cNvPr id="111"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2"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3"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4"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5"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6"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7"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8"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19"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0"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1"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2"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3"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4"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5"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6"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127"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sp>
          <p:nvSpPr>
            <p:cNvPr id="34"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5"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36" name="Group 35"/>
            <p:cNvGrpSpPr/>
            <p:nvPr/>
          </p:nvGrpSpPr>
          <p:grpSpPr>
            <a:xfrm>
              <a:off x="10094772" y="4578187"/>
              <a:ext cx="775032" cy="2280981"/>
              <a:chOff x="10094772" y="4617073"/>
              <a:chExt cx="761819" cy="2242095"/>
            </a:xfrm>
          </p:grpSpPr>
          <p:sp>
            <p:nvSpPr>
              <p:cNvPr id="7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0"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1"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2"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3"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4"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5"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6"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7"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8"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89"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0"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1"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2"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3"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4"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5"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6"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7"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8"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99"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10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sp>
          <p:nvSpPr>
            <p:cNvPr id="37"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38"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39"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0"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41" name="Group 40"/>
            <p:cNvGrpSpPr/>
            <p:nvPr/>
          </p:nvGrpSpPr>
          <p:grpSpPr>
            <a:xfrm>
              <a:off x="8164080" y="4538026"/>
              <a:ext cx="736600" cy="2320703"/>
              <a:chOff x="8164080" y="4538026"/>
              <a:chExt cx="736600" cy="2320703"/>
            </a:xfrm>
          </p:grpSpPr>
          <p:grpSp>
            <p:nvGrpSpPr>
              <p:cNvPr id="42" name="Group 41"/>
              <p:cNvGrpSpPr/>
              <p:nvPr/>
            </p:nvGrpSpPr>
            <p:grpSpPr>
              <a:xfrm>
                <a:off x="8164080" y="4538026"/>
                <a:ext cx="736600" cy="2278663"/>
                <a:chOff x="6086476" y="7174900"/>
                <a:chExt cx="736600" cy="2278663"/>
              </a:xfrm>
            </p:grpSpPr>
            <p:sp>
              <p:nvSpPr>
                <p:cNvPr id="45"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p:txBody>
            </p:sp>
            <p:sp>
              <p:nvSpPr>
                <p:cNvPr id="46"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404040"/>
                    </a:solidFill>
                  </a:endParaRPr>
                </a:p>
                <a:p>
                  <a:pPr defTabSz="914400">
                    <a:defRPr/>
                  </a:pPr>
                  <a:endParaRPr lang="en-US" kern="0" dirty="0">
                    <a:solidFill>
                      <a:srgbClr val="404040"/>
                    </a:solidFill>
                  </a:endParaRPr>
                </a:p>
                <a:p>
                  <a:pPr defTabSz="914400">
                    <a:defRPr/>
                  </a:pPr>
                  <a:endParaRPr lang="en-US" kern="0" dirty="0">
                    <a:solidFill>
                      <a:srgbClr val="404040"/>
                    </a:solidFill>
                  </a:endParaRPr>
                </a:p>
              </p:txBody>
            </p:sp>
            <p:sp>
              <p:nvSpPr>
                <p:cNvPr id="47"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8"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9"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0"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1"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2"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3"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4"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5"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6"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7"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58"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nvGrpSpPr>
                <p:cNvPr id="59" name="Group 58"/>
                <p:cNvGrpSpPr/>
                <p:nvPr/>
              </p:nvGrpSpPr>
              <p:grpSpPr>
                <a:xfrm>
                  <a:off x="6275388" y="7174900"/>
                  <a:ext cx="353529" cy="441132"/>
                  <a:chOff x="6770468" y="7164742"/>
                  <a:chExt cx="289365" cy="361068"/>
                </a:xfrm>
              </p:grpSpPr>
              <p:sp>
                <p:nvSpPr>
                  <p:cNvPr id="60"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1"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2"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3"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6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7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sp>
            <p:nvSpPr>
              <p:cNvPr id="43"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sp>
            <p:nvSpPr>
              <p:cNvPr id="44"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1440" tIns="45720" rIns="91440" bIns="45720" numCol="1" anchor="t" anchorCtr="0" compatLnSpc="1">
                <a:prstTxWarp prst="textNoShape">
                  <a:avLst/>
                </a:prstTxWarp>
              </a:bodyPr>
              <a:lstStyle/>
              <a:p>
                <a:pPr defTabSz="914400">
                  <a:defRPr/>
                </a:pPr>
                <a:endParaRPr lang="en-US" kern="0">
                  <a:solidFill>
                    <a:srgbClr val="404040"/>
                  </a:solidFill>
                </a:endParaRPr>
              </a:p>
            </p:txBody>
          </p:sp>
        </p:grpSp>
      </p:grpSp>
      <p:sp>
        <p:nvSpPr>
          <p:cNvPr id="170" name="Footer Placeholder 8"/>
          <p:cNvSpPr txBox="1">
            <a:spLocks/>
          </p:cNvSpPr>
          <p:nvPr/>
        </p:nvSpPr>
        <p:spPr>
          <a:xfrm>
            <a:off x="7964488" y="295272"/>
            <a:ext cx="4197350" cy="371475"/>
          </a:xfrm>
          <a:prstGeom prst="rect">
            <a:avLst/>
          </a:prstGeom>
        </p:spPr>
        <p:txBody>
          <a:bodyPr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r>
              <a:rPr lang="en-US" sz="1400" dirty="0">
                <a:gradFill>
                  <a:gsLst>
                    <a:gs pos="13174">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gradFill>
                  <a:gsLst>
                    <a:gs pos="13174">
                      <a:schemeClr val="tx1"/>
                    </a:gs>
                    <a:gs pos="100000">
                      <a:schemeClr val="tx1"/>
                    </a:gs>
                  </a:gsLst>
                  <a:lin ang="5400000" scaled="0"/>
                </a:gradFill>
              </a:rPr>
              <a:t> App registration tool</a:t>
            </a:r>
          </a:p>
          <a:p>
            <a:pPr algn="r"/>
            <a:endParaRPr lang="en-US" sz="1200" dirty="0">
              <a:gradFill>
                <a:gsLst>
                  <a:gs pos="13174">
                    <a:schemeClr val="tx1"/>
                  </a:gs>
                  <a:gs pos="100000">
                    <a:schemeClr val="tx1"/>
                  </a:gs>
                </a:gsLst>
                <a:lin ang="5400000" scaled="0"/>
              </a:gradFill>
            </a:endParaRPr>
          </a:p>
        </p:txBody>
      </p:sp>
    </p:spTree>
    <p:extLst>
      <p:ext uri="{BB962C8B-B14F-4D97-AF65-F5344CB8AC3E}">
        <p14:creationId xmlns:p14="http://schemas.microsoft.com/office/powerpoint/2010/main" val="207632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Summary</a:t>
            </a:r>
          </a:p>
        </p:txBody>
      </p:sp>
      <p:sp>
        <p:nvSpPr>
          <p:cNvPr id="5" name="Text Placeholder 4"/>
          <p:cNvSpPr>
            <a:spLocks noGrp="1"/>
          </p:cNvSpPr>
          <p:nvPr>
            <p:ph type="body" sz="quarter" idx="10"/>
          </p:nvPr>
        </p:nvSpPr>
        <p:spPr>
          <a:xfrm>
            <a:off x="274640" y="1212850"/>
            <a:ext cx="7451108" cy="2880789"/>
          </a:xfrm>
        </p:spPr>
        <p:txBody>
          <a:bodyPr vert="horz" wrap="square" lIns="146304" tIns="91440" rIns="146304" bIns="91440" rtlCol="0">
            <a:spAutoFit/>
          </a:bodyPr>
          <a:lstStyle/>
          <a:p>
            <a:pPr marL="690563">
              <a:spcBef>
                <a:spcPts val="2400"/>
              </a:spcBef>
            </a:pPr>
            <a:r>
              <a:rPr lang="en-US" sz="3200" dirty="0">
                <a:gradFill>
                  <a:gsLst>
                    <a:gs pos="1250">
                      <a:schemeClr val="tx1"/>
                    </a:gs>
                    <a:gs pos="99000">
                      <a:schemeClr val="tx1"/>
                    </a:gs>
                  </a:gsLst>
                  <a:lin ang="5400000" scaled="0"/>
                </a:gradFill>
              </a:rPr>
              <a:t>Introduction</a:t>
            </a:r>
          </a:p>
          <a:p>
            <a:pPr marL="690563">
              <a:spcBef>
                <a:spcPts val="2400"/>
              </a:spcBef>
            </a:pPr>
            <a:r>
              <a:rPr lang="en-US" sz="3200" dirty="0">
                <a:gradFill>
                  <a:gsLst>
                    <a:gs pos="1250">
                      <a:schemeClr val="tx1"/>
                    </a:gs>
                    <a:gs pos="99000">
                      <a:schemeClr val="tx1"/>
                    </a:gs>
                  </a:gsLst>
                  <a:lin ang="5400000" scaled="0"/>
                </a:gradFill>
              </a:rPr>
              <a:t>Office 365 Connectors Overview</a:t>
            </a:r>
          </a:p>
          <a:p>
            <a:pPr marL="690563">
              <a:spcBef>
                <a:spcPts val="2400"/>
              </a:spcBef>
            </a:pPr>
            <a:r>
              <a:rPr lang="en-US" sz="3200" dirty="0">
                <a:gradFill>
                  <a:gsLst>
                    <a:gs pos="1250">
                      <a:schemeClr val="tx1"/>
                    </a:gs>
                    <a:gs pos="99000">
                      <a:schemeClr val="tx1"/>
                    </a:gs>
                  </a:gsLst>
                  <a:lin ang="5400000" scaled="0"/>
                </a:gradFill>
              </a:rPr>
              <a:t>Developing Connectors</a:t>
            </a:r>
          </a:p>
          <a:p>
            <a:pPr marL="690563">
              <a:spcBef>
                <a:spcPts val="2400"/>
              </a:spcBef>
            </a:pPr>
            <a:r>
              <a:rPr lang="en-US" sz="3200" dirty="0">
                <a:gradFill>
                  <a:gsLst>
                    <a:gs pos="1250">
                      <a:schemeClr val="tx1"/>
                    </a:gs>
                    <a:gs pos="99000">
                      <a:schemeClr val="tx1"/>
                    </a:gs>
                  </a:gsLst>
                  <a:lin ang="5400000" scaled="0"/>
                </a:gradFill>
              </a:rPr>
              <a:t>Advanced Scenarios</a:t>
            </a:r>
          </a:p>
        </p:txBody>
      </p:sp>
      <p:grpSp>
        <p:nvGrpSpPr>
          <p:cNvPr id="8" name="Group 7"/>
          <p:cNvGrpSpPr/>
          <p:nvPr/>
        </p:nvGrpSpPr>
        <p:grpSpPr>
          <a:xfrm>
            <a:off x="457580" y="2078762"/>
            <a:ext cx="364194" cy="364194"/>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57580" y="1356248"/>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57580" y="2801276"/>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457580" y="3523789"/>
            <a:ext cx="364194" cy="36419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49249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4294967295"/>
          </p:nvPr>
        </p:nvSpPr>
        <p:spPr>
          <a:xfrm>
            <a:off x="2501" y="4883288"/>
            <a:ext cx="12433974" cy="822960"/>
          </a:xfrm>
          <a:prstGeom prst="rect">
            <a:avLst/>
          </a:prstGeom>
          <a:solidFill>
            <a:schemeClr val="tx2"/>
          </a:solidFill>
        </p:spPr>
        <p:txBody>
          <a:bodyPr anchor="ctr">
            <a:noAutofit/>
          </a:bodyPr>
          <a:lstStyle/>
          <a:p>
            <a:pPr marL="0" indent="0" algn="ctr">
              <a:buNone/>
            </a:pPr>
            <a:r>
              <a:rPr lang="en-US" sz="3136" u="sng" dirty="0">
                <a:gradFill>
                  <a:gsLst>
                    <a:gs pos="36283">
                      <a:schemeClr val="bg1"/>
                    </a:gs>
                    <a:gs pos="66000">
                      <a:schemeClr val="bg1"/>
                    </a:gs>
                  </a:gsLst>
                  <a:lin ang="5400000" scaled="0"/>
                </a:gradFill>
              </a:rPr>
              <a:t>http://dev.office.com/devprogram </a:t>
            </a:r>
            <a:endParaRPr lang="en-US" sz="3136" u="sng" dirty="0">
              <a:gradFill>
                <a:gsLst>
                  <a:gs pos="36283">
                    <a:schemeClr val="bg1"/>
                  </a:gs>
                  <a:gs pos="66000">
                    <a:schemeClr val="bg1"/>
                  </a:gs>
                </a:gsLst>
                <a:lin ang="5400000" scaled="0"/>
              </a:gradFill>
              <a:hlinkClick r:id="rId3"/>
            </a:endParaRP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dirty="0">
                <a:noFill/>
                <a:latin typeface="Segoe UI"/>
              </a:endParaRPr>
            </a:p>
          </p:txBody>
        </p:sp>
      </p:grpSp>
      <p:sp>
        <p:nvSpPr>
          <p:cNvPr id="3" name="Rectangle 2"/>
          <p:cNvSpPr/>
          <p:nvPr/>
        </p:nvSpPr>
        <p:spPr bwMode="auto">
          <a:xfrm>
            <a:off x="0" y="0"/>
            <a:ext cx="12436475" cy="2125663"/>
          </a:xfrm>
          <a:prstGeom prst="rect">
            <a:avLst/>
          </a:prstGeom>
          <a:gradFill>
            <a:gsLst>
              <a:gs pos="91246">
                <a:schemeClr val="bg1">
                  <a:alpha val="0"/>
                </a:schemeClr>
              </a:gs>
              <a:gs pos="58000">
                <a:schemeClr val="bg1">
                  <a:alpha val="57000"/>
                </a:schemeClr>
              </a:gs>
              <a:gs pos="20000">
                <a:schemeClr val="bg1"/>
              </a:gs>
            </a:gsLst>
            <a:lin ang="5400000" scaled="0"/>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p:cNvSpPr>
            <a:spLocks noGrp="1"/>
          </p:cNvSpPr>
          <p:nvPr>
            <p:ph type="title"/>
          </p:nvPr>
        </p:nvSpPr>
        <p:spPr>
          <a:xfrm>
            <a:off x="274639" y="295274"/>
            <a:ext cx="11889564" cy="917575"/>
          </a:xfrm>
        </p:spPr>
        <p:txBody>
          <a:bodyPr/>
          <a:lstStyle/>
          <a:p>
            <a:r>
              <a:rPr lang="en-US" dirty="0"/>
              <a:t>Developer Program launch</a:t>
            </a:r>
          </a:p>
        </p:txBody>
      </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dirty="0">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gradFill>
                      <a:gsLst>
                        <a:gs pos="28319">
                          <a:srgbClr val="000000"/>
                        </a:gs>
                        <a:gs pos="52212">
                          <a:srgbClr val="000000"/>
                        </a:gs>
                      </a:gsLst>
                      <a:lin ang="5400000" scaled="0"/>
                    </a:gradFill>
                    <a:latin typeface="Segoe UI"/>
                  </a:endParaRPr>
                </a:p>
              </p:txBody>
            </p:sp>
          </p:grpSp>
        </p:grpSp>
      </p:grpSp>
      <p:sp>
        <p:nvSpPr>
          <p:cNvPr id="112" name="Content Placeholder 6">
            <a:hlinkClick r:id="rId3"/>
          </p:cNvPr>
          <p:cNvSpPr txBox="1">
            <a:spLocks/>
          </p:cNvSpPr>
          <p:nvPr/>
        </p:nvSpPr>
        <p:spPr>
          <a:xfrm>
            <a:off x="2501" y="4883288"/>
            <a:ext cx="12433974" cy="822960"/>
          </a:xfrm>
          <a:prstGeom prst="rect">
            <a:avLst/>
          </a:prstGeom>
          <a:noFill/>
        </p:spPr>
        <p:txBody>
          <a:bodyPr vert="horz" wrap="square" lIns="146304" tIns="91440" rIns="146304" bIns="91440"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sz="3136" u="sng" dirty="0">
              <a:gradFill>
                <a:gsLst>
                  <a:gs pos="36283">
                    <a:schemeClr val="bg1"/>
                  </a:gs>
                  <a:gs pos="66000">
                    <a:schemeClr val="bg1"/>
                  </a:gs>
                </a:gsLst>
                <a:lin ang="5400000" scaled="0"/>
              </a:gradFill>
              <a:hlinkClick r:id="rId3"/>
            </a:endParaRPr>
          </a:p>
        </p:txBody>
      </p:sp>
    </p:spTree>
    <p:extLst>
      <p:ext uri="{BB962C8B-B14F-4D97-AF65-F5344CB8AC3E}">
        <p14:creationId xmlns:p14="http://schemas.microsoft.com/office/powerpoint/2010/main" val="99059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1088E-6 -0.08375 L 2.21088E-6 5.5833E-7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bg/>
                                          </p:spTgt>
                                        </p:tgtEl>
                                        <p:attrNameLst>
                                          <p:attrName>style.visibility</p:attrName>
                                        </p:attrNameLst>
                                      </p:cBhvr>
                                      <p:to>
                                        <p:strVal val="visible"/>
                                      </p:to>
                                    </p:set>
                                    <p:animEffect transition="in" filter="fade">
                                      <p:cBhvr>
                                        <p:cTn id="47" dur="1000"/>
                                        <p:tgtEl>
                                          <p:spTgt spid="7">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1000"/>
                                        <p:tgtEl>
                                          <p:spTgt spid="7">
                                            <p:txEl>
                                              <p:pRg st="0" end="0"/>
                                            </p:txEl>
                                          </p:spTgt>
                                        </p:tgtEl>
                                      </p:cBhvr>
                                    </p:animEffect>
                                  </p:childTnLst>
                                </p:cTn>
                              </p:par>
                              <p:par>
                                <p:cTn id="51" presetID="42" presetClass="path" presetSubtype="0" accel="50000" decel="50000" fill="hold" grpId="1" nodeType="withEffect">
                                  <p:stCondLst>
                                    <p:cond delay="0"/>
                                  </p:stCondLst>
                                  <p:childTnLst>
                                    <p:animMotion origin="layout" path="M 2.35129E-6 -0.08375 L 2.35129E-6 -2.37857E-6 " pathEditMode="relative" rAng="0" ptsTypes="AA">
                                      <p:cBhvr>
                                        <p:cTn id="52" dur="1000" fill="hold"/>
                                        <p:tgtEl>
                                          <p:spTgt spid="7">
                                            <p:bg/>
                                          </p:spTgt>
                                        </p:tgtEl>
                                        <p:attrNameLst>
                                          <p:attrName>ppt_x</p:attrName>
                                          <p:attrName>ppt_y</p:attrName>
                                        </p:attrNameLst>
                                      </p:cBhvr>
                                      <p:rCtr x="0" y="4176"/>
                                    </p:animMotion>
                                  </p:childTnLst>
                                </p:cTn>
                              </p:par>
                              <p:par>
                                <p:cTn id="53" presetID="42" presetClass="path" presetSubtype="0" accel="50000" decel="50000" fill="hold" grpId="1" nodeType="withEffect">
                                  <p:stCondLst>
                                    <p:cond delay="0"/>
                                  </p:stCondLst>
                                  <p:childTnLst>
                                    <p:animMotion origin="layout" path="M 4.59025E-6 -0.08375 L 4.59025E-6 -2.37857E-6 " pathEditMode="relative" rAng="0" ptsTypes="AA">
                                      <p:cBhvr>
                                        <p:cTn id="54" dur="1000" fill="hold"/>
                                        <p:tgtEl>
                                          <p:spTgt spid="7">
                                            <p:txEl>
                                              <p:pRg st="0" end="0"/>
                                            </p:txEl>
                                          </p:spTgt>
                                        </p:tgtEl>
                                        <p:attrNameLst>
                                          <p:attrName>ppt_x</p:attrName>
                                          <p:attrName>ppt_y</p:attrName>
                                        </p:attrNameLst>
                                      </p:cBhvr>
                                      <p:rCtr x="0" y="4176"/>
                                    </p:animMotion>
                                  </p:childTnLst>
                                </p:cTn>
                              </p:par>
                            </p:childTnLst>
                          </p:cTn>
                        </p:par>
                        <p:par>
                          <p:cTn id="55" fill="hold">
                            <p:stCondLst>
                              <p:cond delay="9250"/>
                            </p:stCondLst>
                            <p:childTnLst>
                              <p:par>
                                <p:cTn id="56" presetID="10" presetClass="entr" presetSubtype="0" fill="hold" grpId="0" nodeType="afterEffect" nodePh="1">
                                  <p:stCondLst>
                                    <p:cond delay="0"/>
                                  </p:stCondLst>
                                  <p:endCondLst>
                                    <p:cond evt="begin" delay="0">
                                      <p:tn val="56"/>
                                    </p:cond>
                                  </p:endCondLst>
                                  <p:childTnLst>
                                    <p:set>
                                      <p:cBhvr>
                                        <p:cTn id="57" dur="1" fill="hold">
                                          <p:stCondLst>
                                            <p:cond delay="0"/>
                                          </p:stCondLst>
                                        </p:cTn>
                                        <p:tgtEl>
                                          <p:spTgt spid="112">
                                            <p:txEl>
                                              <p:pRg st="0" end="0"/>
                                            </p:txEl>
                                          </p:spTgt>
                                        </p:tgtEl>
                                        <p:attrNameLst>
                                          <p:attrName>style.visibility</p:attrName>
                                        </p:attrNameLst>
                                      </p:cBhvr>
                                      <p:to>
                                        <p:strVal val="visible"/>
                                      </p:to>
                                    </p:set>
                                    <p:animEffect transition="in" filter="fade">
                                      <p:cBhvr>
                                        <p:cTn id="58" dur="1000"/>
                                        <p:tgtEl>
                                          <p:spTgt spid="112">
                                            <p:txEl>
                                              <p:pRg st="0" end="0"/>
                                            </p:txEl>
                                          </p:spTgt>
                                        </p:tgtEl>
                                      </p:cBhvr>
                                    </p:animEffect>
                                  </p:childTnLst>
                                </p:cTn>
                              </p:par>
                              <p:par>
                                <p:cTn id="59" presetID="42" presetClass="path" presetSubtype="0" accel="50000" decel="50000" fill="hold" grpId="1" nodeType="withEffect" nodePh="1">
                                  <p:stCondLst>
                                    <p:cond delay="0"/>
                                  </p:stCondLst>
                                  <p:endCondLst>
                                    <p:cond evt="begin" delay="0">
                                      <p:tn val="59"/>
                                    </p:cond>
                                  </p:endCondLst>
                                  <p:childTnLst>
                                    <p:animMotion origin="layout" path="M 2.29512E-6 -0.08375 L 2.29512E-6 -2.37857E-6 " pathEditMode="relative" rAng="0" ptsTypes="AA">
                                      <p:cBhvr>
                                        <p:cTn id="60" dur="1000" fill="hold"/>
                                        <p:tgtEl>
                                          <p:spTgt spid="112">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7" grpId="1" build="p" animBg="1"/>
      <p:bldP spid="112" grpId="0" build="p"/>
      <p:bldP spid="112"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Engage</a:t>
            </a:r>
          </a:p>
        </p:txBody>
      </p:sp>
    </p:spTree>
    <p:extLst>
      <p:ext uri="{BB962C8B-B14F-4D97-AF65-F5344CB8AC3E}">
        <p14:creationId xmlns:p14="http://schemas.microsoft.com/office/powerpoint/2010/main" val="107840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40" y="1212850"/>
            <a:ext cx="7451108" cy="2880789"/>
          </a:xfrm>
        </p:spPr>
        <p:txBody>
          <a:bodyPr vert="horz" wrap="square" lIns="146304" tIns="91440" rIns="146304" bIns="91440" rtlCol="0">
            <a:spAutoFit/>
          </a:bodyPr>
          <a:lstStyle/>
          <a:p>
            <a:pPr marL="690563">
              <a:spcBef>
                <a:spcPts val="2400"/>
              </a:spcBef>
            </a:pPr>
            <a:r>
              <a:rPr lang="en-US" sz="3200" dirty="0">
                <a:gradFill>
                  <a:gsLst>
                    <a:gs pos="1250">
                      <a:schemeClr val="tx1"/>
                    </a:gs>
                    <a:gs pos="99000">
                      <a:schemeClr val="tx1"/>
                    </a:gs>
                  </a:gsLst>
                  <a:lin ang="5400000" scaled="0"/>
                </a:gradFill>
              </a:rPr>
              <a:t>Introduction</a:t>
            </a:r>
          </a:p>
          <a:p>
            <a:pPr marL="690563">
              <a:spcBef>
                <a:spcPts val="2400"/>
              </a:spcBef>
            </a:pPr>
            <a:r>
              <a:rPr lang="en-US" sz="3200" dirty="0" smtClean="0">
                <a:gradFill>
                  <a:gsLst>
                    <a:gs pos="1250">
                      <a:schemeClr val="tx1"/>
                    </a:gs>
                    <a:gs pos="99000">
                      <a:schemeClr val="tx1"/>
                    </a:gs>
                  </a:gsLst>
                  <a:lin ang="5400000" scaled="0"/>
                </a:gradFill>
              </a:rPr>
              <a:t>Office 365 Connectors Overview</a:t>
            </a:r>
            <a:endParaRPr lang="en-US" sz="3200" dirty="0">
              <a:gradFill>
                <a:gsLst>
                  <a:gs pos="1250">
                    <a:schemeClr val="tx1"/>
                  </a:gs>
                  <a:gs pos="99000">
                    <a:schemeClr val="tx1"/>
                  </a:gs>
                </a:gsLst>
                <a:lin ang="5400000" scaled="0"/>
              </a:gradFill>
            </a:endParaRPr>
          </a:p>
          <a:p>
            <a:pPr marL="690563">
              <a:spcBef>
                <a:spcPts val="2400"/>
              </a:spcBef>
            </a:pPr>
            <a:r>
              <a:rPr lang="en-US" sz="3200" dirty="0" smtClean="0">
                <a:gradFill>
                  <a:gsLst>
                    <a:gs pos="1250">
                      <a:schemeClr val="tx1"/>
                    </a:gs>
                    <a:gs pos="99000">
                      <a:schemeClr val="tx1"/>
                    </a:gs>
                  </a:gsLst>
                  <a:lin ang="5400000" scaled="0"/>
                </a:gradFill>
              </a:rPr>
              <a:t>Developing Connectors</a:t>
            </a:r>
          </a:p>
          <a:p>
            <a:pPr marL="690563">
              <a:spcBef>
                <a:spcPts val="2400"/>
              </a:spcBef>
            </a:pPr>
            <a:r>
              <a:rPr lang="en-US" sz="3200" dirty="0" smtClean="0">
                <a:gradFill>
                  <a:gsLst>
                    <a:gs pos="1250">
                      <a:schemeClr val="tx1"/>
                    </a:gs>
                    <a:gs pos="99000">
                      <a:schemeClr val="tx1"/>
                    </a:gs>
                  </a:gsLst>
                  <a:lin ang="5400000" scaled="0"/>
                </a:gradFill>
              </a:rPr>
              <a:t>Advanced Scenarios</a:t>
            </a:r>
            <a:endParaRPr lang="en-US" sz="3200" dirty="0">
              <a:gradFill>
                <a:gsLst>
                  <a:gs pos="1250">
                    <a:schemeClr val="tx1"/>
                  </a:gs>
                  <a:gs pos="99000">
                    <a:schemeClr val="tx1"/>
                  </a:gs>
                </a:gsLst>
                <a:lin ang="5400000" scaled="0"/>
              </a:gradFill>
            </a:endParaRPr>
          </a:p>
        </p:txBody>
      </p:sp>
      <p:grpSp>
        <p:nvGrpSpPr>
          <p:cNvPr id="8" name="Group 7"/>
          <p:cNvGrpSpPr/>
          <p:nvPr/>
        </p:nvGrpSpPr>
        <p:grpSpPr>
          <a:xfrm>
            <a:off x="457580" y="2078762"/>
            <a:ext cx="364194" cy="364194"/>
            <a:chOff x="457580" y="2341896"/>
            <a:chExt cx="364194" cy="364194"/>
          </a:xfrm>
        </p:grpSpPr>
        <p:sp>
          <p:nvSpPr>
            <p:cNvPr id="6" name="Oval 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ight Arrow 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 name="Group 8"/>
          <p:cNvGrpSpPr/>
          <p:nvPr/>
        </p:nvGrpSpPr>
        <p:grpSpPr>
          <a:xfrm>
            <a:off x="457580" y="1356248"/>
            <a:ext cx="364194" cy="36419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2" name="Group 11"/>
          <p:cNvGrpSpPr/>
          <p:nvPr/>
        </p:nvGrpSpPr>
        <p:grpSpPr>
          <a:xfrm>
            <a:off x="457580" y="2801276"/>
            <a:ext cx="364194" cy="36419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457580" y="3523789"/>
            <a:ext cx="364194" cy="364194"/>
            <a:chOff x="457580" y="2341896"/>
            <a:chExt cx="364194" cy="364194"/>
          </a:xfrm>
        </p:grpSpPr>
        <p:sp>
          <p:nvSpPr>
            <p:cNvPr id="16" name="Oval 1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ight Arrow 16"/>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662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0452" y="1129084"/>
            <a:ext cx="983894" cy="983893"/>
            <a:chOff x="673578" y="1378857"/>
            <a:chExt cx="984034" cy="984033"/>
          </a:xfrm>
          <a:solidFill>
            <a:srgbClr val="D93B00"/>
          </a:solidFill>
        </p:grpSpPr>
        <p:sp>
          <p:nvSpPr>
            <p:cNvPr id="22" name="Oval 21"/>
            <p:cNvSpPr/>
            <p:nvPr/>
          </p:nvSpPr>
          <p:spPr bwMode="auto">
            <a:xfrm rot="12957601">
              <a:off x="673578" y="1378857"/>
              <a:ext cx="984034" cy="984033"/>
            </a:xfrm>
            <a:prstGeom prst="ellipse">
              <a:avLst/>
            </a:prstGeom>
            <a:grp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nvGrpSpPr>
            <p:cNvPr id="21" name="Group 20"/>
            <p:cNvGrpSpPr/>
            <p:nvPr/>
          </p:nvGrpSpPr>
          <p:grpSpPr>
            <a:xfrm>
              <a:off x="856481" y="1618204"/>
              <a:ext cx="584650" cy="569135"/>
              <a:chOff x="4625609" y="3561849"/>
              <a:chExt cx="2418201" cy="2354033"/>
            </a:xfrm>
            <a:grpFill/>
          </p:grpSpPr>
          <p:grpSp>
            <p:nvGrpSpPr>
              <p:cNvPr id="23" name="Group 22"/>
              <p:cNvGrpSpPr/>
              <p:nvPr/>
            </p:nvGrpSpPr>
            <p:grpSpPr>
              <a:xfrm>
                <a:off x="4625609" y="3561849"/>
                <a:ext cx="2418201" cy="1472026"/>
                <a:chOff x="4625609" y="3561849"/>
                <a:chExt cx="2418201" cy="1472026"/>
              </a:xfrm>
              <a:grpFill/>
            </p:grpSpPr>
            <p:sp>
              <p:nvSpPr>
                <p:cNvPr id="25" name="Oval 24"/>
                <p:cNvSpPr/>
                <p:nvPr/>
              </p:nvSpPr>
              <p:spPr bwMode="auto">
                <a:xfrm>
                  <a:off x="4945941" y="3593824"/>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4625609" y="4465956"/>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6475892" y="4382455"/>
                  <a:ext cx="567918" cy="567920"/>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Oval 27"/>
                <p:cNvSpPr/>
                <p:nvPr/>
              </p:nvSpPr>
              <p:spPr bwMode="auto">
                <a:xfrm>
                  <a:off x="6226240" y="3561849"/>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9" name="Straight Connector 28"/>
                <p:cNvCxnSpPr/>
                <p:nvPr/>
              </p:nvCxnSpPr>
              <p:spPr>
                <a:xfrm>
                  <a:off x="5408439" y="4112376"/>
                  <a:ext cx="341324" cy="630380"/>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6" idx="6"/>
                </p:cNvCxnSpPr>
                <p:nvPr/>
              </p:nvCxnSpPr>
              <p:spPr>
                <a:xfrm>
                  <a:off x="5193528" y="4749915"/>
                  <a:ext cx="497808" cy="116065"/>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869908" y="4133509"/>
                  <a:ext cx="460942" cy="637799"/>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7" idx="2"/>
                </p:cNvCxnSpPr>
                <p:nvPr/>
              </p:nvCxnSpPr>
              <p:spPr>
                <a:xfrm flipV="1">
                  <a:off x="5904499" y="4666415"/>
                  <a:ext cx="571393" cy="169533"/>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Freeform 23"/>
              <p:cNvSpPr/>
              <p:nvPr/>
            </p:nvSpPr>
            <p:spPr bwMode="auto">
              <a:xfrm>
                <a:off x="5636668" y="4803077"/>
                <a:ext cx="864028" cy="1112805"/>
              </a:xfrm>
              <a:custGeom>
                <a:avLst/>
                <a:gdLst>
                  <a:gd name="connsiteX0" fmla="*/ 799525 w 845475"/>
                  <a:gd name="connsiteY0" fmla="*/ 983324 h 1075224"/>
                  <a:gd name="connsiteX1" fmla="*/ 845475 w 845475"/>
                  <a:gd name="connsiteY1" fmla="*/ 703031 h 1075224"/>
                  <a:gd name="connsiteX2" fmla="*/ 716816 w 845475"/>
                  <a:gd name="connsiteY2" fmla="*/ 303268 h 1075224"/>
                  <a:gd name="connsiteX3" fmla="*/ 730601 w 845475"/>
                  <a:gd name="connsiteY3" fmla="*/ 280293 h 1075224"/>
                  <a:gd name="connsiteX4" fmla="*/ 643296 w 845475"/>
                  <a:gd name="connsiteY4" fmla="*/ 229748 h 1075224"/>
                  <a:gd name="connsiteX5" fmla="*/ 588157 w 845475"/>
                  <a:gd name="connsiteY5" fmla="*/ 326243 h 1075224"/>
                  <a:gd name="connsiteX6" fmla="*/ 500852 w 845475"/>
                  <a:gd name="connsiteY6" fmla="*/ 243533 h 1075224"/>
                  <a:gd name="connsiteX7" fmla="*/ 441117 w 845475"/>
                  <a:gd name="connsiteY7" fmla="*/ 326243 h 1075224"/>
                  <a:gd name="connsiteX8" fmla="*/ 363003 w 845475"/>
                  <a:gd name="connsiteY8" fmla="*/ 248128 h 1075224"/>
                  <a:gd name="connsiteX9" fmla="*/ 289483 w 845475"/>
                  <a:gd name="connsiteY9" fmla="*/ 340028 h 1075224"/>
                  <a:gd name="connsiteX10" fmla="*/ 197584 w 845475"/>
                  <a:gd name="connsiteY10" fmla="*/ 0 h 1075224"/>
                  <a:gd name="connsiteX11" fmla="*/ 137850 w 845475"/>
                  <a:gd name="connsiteY11" fmla="*/ 59734 h 1075224"/>
                  <a:gd name="connsiteX12" fmla="*/ 174609 w 845475"/>
                  <a:gd name="connsiteY12" fmla="*/ 615726 h 1075224"/>
                  <a:gd name="connsiteX13" fmla="*/ 82709 w 845475"/>
                  <a:gd name="connsiteY13" fmla="*/ 491662 h 1075224"/>
                  <a:gd name="connsiteX14" fmla="*/ 0 w 845475"/>
                  <a:gd name="connsiteY14" fmla="*/ 551397 h 1075224"/>
                  <a:gd name="connsiteX15" fmla="*/ 165419 w 845475"/>
                  <a:gd name="connsiteY15" fmla="*/ 808715 h 1075224"/>
                  <a:gd name="connsiteX16" fmla="*/ 450307 w 845475"/>
                  <a:gd name="connsiteY16" fmla="*/ 1075224 h 1075224"/>
                  <a:gd name="connsiteX17" fmla="*/ 799525 w 845475"/>
                  <a:gd name="connsiteY17" fmla="*/ 983324 h 1075224"/>
                  <a:gd name="connsiteX0" fmla="*/ 799525 w 845475"/>
                  <a:gd name="connsiteY0" fmla="*/ 983324 h 1075224"/>
                  <a:gd name="connsiteX1" fmla="*/ 845475 w 845475"/>
                  <a:gd name="connsiteY1" fmla="*/ 703031 h 1075224"/>
                  <a:gd name="connsiteX2" fmla="*/ 716816 w 845475"/>
                  <a:gd name="connsiteY2" fmla="*/ 303268 h 1075224"/>
                  <a:gd name="connsiteX3" fmla="*/ 730601 w 845475"/>
                  <a:gd name="connsiteY3" fmla="*/ 280293 h 1075224"/>
                  <a:gd name="connsiteX4" fmla="*/ 643296 w 845475"/>
                  <a:gd name="connsiteY4" fmla="*/ 229748 h 1075224"/>
                  <a:gd name="connsiteX5" fmla="*/ 588157 w 845475"/>
                  <a:gd name="connsiteY5" fmla="*/ 326243 h 1075224"/>
                  <a:gd name="connsiteX6" fmla="*/ 500852 w 845475"/>
                  <a:gd name="connsiteY6" fmla="*/ 243533 h 1075224"/>
                  <a:gd name="connsiteX7" fmla="*/ 441117 w 845475"/>
                  <a:gd name="connsiteY7" fmla="*/ 326243 h 1075224"/>
                  <a:gd name="connsiteX8" fmla="*/ 363003 w 845475"/>
                  <a:gd name="connsiteY8" fmla="*/ 248128 h 1075224"/>
                  <a:gd name="connsiteX9" fmla="*/ 289483 w 845475"/>
                  <a:gd name="connsiteY9" fmla="*/ 340028 h 1075224"/>
                  <a:gd name="connsiteX10" fmla="*/ 197584 w 845475"/>
                  <a:gd name="connsiteY10" fmla="*/ 0 h 1075224"/>
                  <a:gd name="connsiteX11" fmla="*/ 74240 w 845475"/>
                  <a:gd name="connsiteY11" fmla="*/ 30579 h 1075224"/>
                  <a:gd name="connsiteX12" fmla="*/ 174609 w 845475"/>
                  <a:gd name="connsiteY12" fmla="*/ 615726 h 1075224"/>
                  <a:gd name="connsiteX13" fmla="*/ 82709 w 845475"/>
                  <a:gd name="connsiteY13" fmla="*/ 491662 h 1075224"/>
                  <a:gd name="connsiteX14" fmla="*/ 0 w 845475"/>
                  <a:gd name="connsiteY14" fmla="*/ 551397 h 1075224"/>
                  <a:gd name="connsiteX15" fmla="*/ 165419 w 845475"/>
                  <a:gd name="connsiteY15" fmla="*/ 808715 h 1075224"/>
                  <a:gd name="connsiteX16" fmla="*/ 450307 w 845475"/>
                  <a:gd name="connsiteY16" fmla="*/ 1075224 h 1075224"/>
                  <a:gd name="connsiteX17" fmla="*/ 799525 w 845475"/>
                  <a:gd name="connsiteY17" fmla="*/ 983324 h 1075224"/>
                  <a:gd name="connsiteX0" fmla="*/ 799525 w 845475"/>
                  <a:gd name="connsiteY0" fmla="*/ 1006211 h 1098111"/>
                  <a:gd name="connsiteX1" fmla="*/ 845475 w 845475"/>
                  <a:gd name="connsiteY1" fmla="*/ 725918 h 1098111"/>
                  <a:gd name="connsiteX2" fmla="*/ 716816 w 845475"/>
                  <a:gd name="connsiteY2" fmla="*/ 326155 h 1098111"/>
                  <a:gd name="connsiteX3" fmla="*/ 730601 w 845475"/>
                  <a:gd name="connsiteY3" fmla="*/ 303180 h 1098111"/>
                  <a:gd name="connsiteX4" fmla="*/ 643296 w 845475"/>
                  <a:gd name="connsiteY4" fmla="*/ 252635 h 1098111"/>
                  <a:gd name="connsiteX5" fmla="*/ 588157 w 845475"/>
                  <a:gd name="connsiteY5" fmla="*/ 349130 h 1098111"/>
                  <a:gd name="connsiteX6" fmla="*/ 500852 w 845475"/>
                  <a:gd name="connsiteY6" fmla="*/ 266420 h 1098111"/>
                  <a:gd name="connsiteX7" fmla="*/ 441117 w 845475"/>
                  <a:gd name="connsiteY7" fmla="*/ 349130 h 1098111"/>
                  <a:gd name="connsiteX8" fmla="*/ 363003 w 845475"/>
                  <a:gd name="connsiteY8" fmla="*/ 271015 h 1098111"/>
                  <a:gd name="connsiteX9" fmla="*/ 289483 w 845475"/>
                  <a:gd name="connsiteY9" fmla="*/ 362915 h 1098111"/>
                  <a:gd name="connsiteX10" fmla="*/ 197584 w 845475"/>
                  <a:gd name="connsiteY10" fmla="*/ 22887 h 1098111"/>
                  <a:gd name="connsiteX11" fmla="*/ 74240 w 845475"/>
                  <a:gd name="connsiteY11" fmla="*/ 53466 h 1098111"/>
                  <a:gd name="connsiteX12" fmla="*/ 174609 w 845475"/>
                  <a:gd name="connsiteY12" fmla="*/ 638613 h 1098111"/>
                  <a:gd name="connsiteX13" fmla="*/ 82709 w 845475"/>
                  <a:gd name="connsiteY13" fmla="*/ 514549 h 1098111"/>
                  <a:gd name="connsiteX14" fmla="*/ 0 w 845475"/>
                  <a:gd name="connsiteY14" fmla="*/ 574284 h 1098111"/>
                  <a:gd name="connsiteX15" fmla="*/ 165419 w 845475"/>
                  <a:gd name="connsiteY15" fmla="*/ 831602 h 1098111"/>
                  <a:gd name="connsiteX16" fmla="*/ 450307 w 845475"/>
                  <a:gd name="connsiteY16" fmla="*/ 1098111 h 1098111"/>
                  <a:gd name="connsiteX17" fmla="*/ 799525 w 845475"/>
                  <a:gd name="connsiteY17" fmla="*/ 1006211 h 1098111"/>
                  <a:gd name="connsiteX0" fmla="*/ 799525 w 845475"/>
                  <a:gd name="connsiteY0" fmla="*/ 1000473 h 1092373"/>
                  <a:gd name="connsiteX1" fmla="*/ 845475 w 845475"/>
                  <a:gd name="connsiteY1" fmla="*/ 720180 h 1092373"/>
                  <a:gd name="connsiteX2" fmla="*/ 716816 w 845475"/>
                  <a:gd name="connsiteY2" fmla="*/ 320417 h 1092373"/>
                  <a:gd name="connsiteX3" fmla="*/ 730601 w 845475"/>
                  <a:gd name="connsiteY3" fmla="*/ 297442 h 1092373"/>
                  <a:gd name="connsiteX4" fmla="*/ 643296 w 845475"/>
                  <a:gd name="connsiteY4" fmla="*/ 246897 h 1092373"/>
                  <a:gd name="connsiteX5" fmla="*/ 588157 w 845475"/>
                  <a:gd name="connsiteY5" fmla="*/ 343392 h 1092373"/>
                  <a:gd name="connsiteX6" fmla="*/ 500852 w 845475"/>
                  <a:gd name="connsiteY6" fmla="*/ 260682 h 1092373"/>
                  <a:gd name="connsiteX7" fmla="*/ 441117 w 845475"/>
                  <a:gd name="connsiteY7" fmla="*/ 343392 h 1092373"/>
                  <a:gd name="connsiteX8" fmla="*/ 363003 w 845475"/>
                  <a:gd name="connsiteY8" fmla="*/ 265277 h 1092373"/>
                  <a:gd name="connsiteX9" fmla="*/ 289483 w 845475"/>
                  <a:gd name="connsiteY9" fmla="*/ 357177 h 1092373"/>
                  <a:gd name="connsiteX10" fmla="*/ 197584 w 845475"/>
                  <a:gd name="connsiteY10" fmla="*/ 17149 h 1092373"/>
                  <a:gd name="connsiteX11" fmla="*/ 74240 w 845475"/>
                  <a:gd name="connsiteY11" fmla="*/ 47728 h 1092373"/>
                  <a:gd name="connsiteX12" fmla="*/ 174609 w 845475"/>
                  <a:gd name="connsiteY12" fmla="*/ 632875 h 1092373"/>
                  <a:gd name="connsiteX13" fmla="*/ 82709 w 845475"/>
                  <a:gd name="connsiteY13" fmla="*/ 508811 h 1092373"/>
                  <a:gd name="connsiteX14" fmla="*/ 0 w 845475"/>
                  <a:gd name="connsiteY14" fmla="*/ 568546 h 1092373"/>
                  <a:gd name="connsiteX15" fmla="*/ 165419 w 845475"/>
                  <a:gd name="connsiteY15" fmla="*/ 825864 h 1092373"/>
                  <a:gd name="connsiteX16" fmla="*/ 450307 w 845475"/>
                  <a:gd name="connsiteY16" fmla="*/ 1092373 h 1092373"/>
                  <a:gd name="connsiteX17" fmla="*/ 799525 w 845475"/>
                  <a:gd name="connsiteY17" fmla="*/ 1000473 h 1092373"/>
                  <a:gd name="connsiteX0" fmla="*/ 799525 w 845475"/>
                  <a:gd name="connsiteY0" fmla="*/ 1020905 h 1112805"/>
                  <a:gd name="connsiteX1" fmla="*/ 845475 w 845475"/>
                  <a:gd name="connsiteY1" fmla="*/ 740612 h 1112805"/>
                  <a:gd name="connsiteX2" fmla="*/ 716816 w 845475"/>
                  <a:gd name="connsiteY2" fmla="*/ 340849 h 1112805"/>
                  <a:gd name="connsiteX3" fmla="*/ 730601 w 845475"/>
                  <a:gd name="connsiteY3" fmla="*/ 317874 h 1112805"/>
                  <a:gd name="connsiteX4" fmla="*/ 643296 w 845475"/>
                  <a:gd name="connsiteY4" fmla="*/ 267329 h 1112805"/>
                  <a:gd name="connsiteX5" fmla="*/ 588157 w 845475"/>
                  <a:gd name="connsiteY5" fmla="*/ 363824 h 1112805"/>
                  <a:gd name="connsiteX6" fmla="*/ 500852 w 845475"/>
                  <a:gd name="connsiteY6" fmla="*/ 281114 h 1112805"/>
                  <a:gd name="connsiteX7" fmla="*/ 441117 w 845475"/>
                  <a:gd name="connsiteY7" fmla="*/ 363824 h 1112805"/>
                  <a:gd name="connsiteX8" fmla="*/ 363003 w 845475"/>
                  <a:gd name="connsiteY8" fmla="*/ 285709 h 1112805"/>
                  <a:gd name="connsiteX9" fmla="*/ 289483 w 845475"/>
                  <a:gd name="connsiteY9" fmla="*/ 377609 h 1112805"/>
                  <a:gd name="connsiteX10" fmla="*/ 197584 w 845475"/>
                  <a:gd name="connsiteY10" fmla="*/ 37581 h 1112805"/>
                  <a:gd name="connsiteX11" fmla="*/ 74240 w 845475"/>
                  <a:gd name="connsiteY11" fmla="*/ 68160 h 1112805"/>
                  <a:gd name="connsiteX12" fmla="*/ 174609 w 845475"/>
                  <a:gd name="connsiteY12" fmla="*/ 653307 h 1112805"/>
                  <a:gd name="connsiteX13" fmla="*/ 82709 w 845475"/>
                  <a:gd name="connsiteY13" fmla="*/ 529243 h 1112805"/>
                  <a:gd name="connsiteX14" fmla="*/ 0 w 845475"/>
                  <a:gd name="connsiteY14" fmla="*/ 588978 h 1112805"/>
                  <a:gd name="connsiteX15" fmla="*/ 165419 w 845475"/>
                  <a:gd name="connsiteY15" fmla="*/ 846296 h 1112805"/>
                  <a:gd name="connsiteX16" fmla="*/ 450307 w 845475"/>
                  <a:gd name="connsiteY16" fmla="*/ 1112805 h 1112805"/>
                  <a:gd name="connsiteX17" fmla="*/ 799525 w 845475"/>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49154 w 864028"/>
                  <a:gd name="connsiteY2" fmla="*/ 317874 h 1112805"/>
                  <a:gd name="connsiteX3" fmla="*/ 661849 w 864028"/>
                  <a:gd name="connsiteY3" fmla="*/ 267329 h 1112805"/>
                  <a:gd name="connsiteX4" fmla="*/ 606710 w 864028"/>
                  <a:gd name="connsiteY4" fmla="*/ 363824 h 1112805"/>
                  <a:gd name="connsiteX5" fmla="*/ 519405 w 864028"/>
                  <a:gd name="connsiteY5" fmla="*/ 281114 h 1112805"/>
                  <a:gd name="connsiteX6" fmla="*/ 459670 w 864028"/>
                  <a:gd name="connsiteY6" fmla="*/ 363824 h 1112805"/>
                  <a:gd name="connsiteX7" fmla="*/ 381556 w 864028"/>
                  <a:gd name="connsiteY7" fmla="*/ 285709 h 1112805"/>
                  <a:gd name="connsiteX8" fmla="*/ 308036 w 864028"/>
                  <a:gd name="connsiteY8" fmla="*/ 377609 h 1112805"/>
                  <a:gd name="connsiteX9" fmla="*/ 216137 w 864028"/>
                  <a:gd name="connsiteY9" fmla="*/ 37581 h 1112805"/>
                  <a:gd name="connsiteX10" fmla="*/ 92793 w 864028"/>
                  <a:gd name="connsiteY10" fmla="*/ 68160 h 1112805"/>
                  <a:gd name="connsiteX11" fmla="*/ 193162 w 864028"/>
                  <a:gd name="connsiteY11" fmla="*/ 653307 h 1112805"/>
                  <a:gd name="connsiteX12" fmla="*/ 101262 w 864028"/>
                  <a:gd name="connsiteY12" fmla="*/ 529243 h 1112805"/>
                  <a:gd name="connsiteX13" fmla="*/ 0 w 864028"/>
                  <a:gd name="connsiteY13" fmla="*/ 567775 h 1112805"/>
                  <a:gd name="connsiteX14" fmla="*/ 183972 w 864028"/>
                  <a:gd name="connsiteY14" fmla="*/ 846296 h 1112805"/>
                  <a:gd name="connsiteX15" fmla="*/ 468860 w 864028"/>
                  <a:gd name="connsiteY15" fmla="*/ 1112805 h 1112805"/>
                  <a:gd name="connsiteX16" fmla="*/ 818078 w 864028"/>
                  <a:gd name="connsiteY16" fmla="*/ 1020905 h 111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028" h="1112805">
                    <a:moveTo>
                      <a:pt x="818078" y="1020905"/>
                    </a:moveTo>
                    <a:lnTo>
                      <a:pt x="864028" y="740612"/>
                    </a:lnTo>
                    <a:lnTo>
                      <a:pt x="749154" y="317874"/>
                    </a:lnTo>
                    <a:cubicBezTo>
                      <a:pt x="720052" y="301026"/>
                      <a:pt x="717455" y="255023"/>
                      <a:pt x="661849" y="267329"/>
                    </a:cubicBezTo>
                    <a:cubicBezTo>
                      <a:pt x="606243" y="279635"/>
                      <a:pt x="625090" y="331659"/>
                      <a:pt x="606710" y="363824"/>
                    </a:cubicBezTo>
                    <a:cubicBezTo>
                      <a:pt x="577608" y="336254"/>
                      <a:pt x="577662" y="282180"/>
                      <a:pt x="519405" y="281114"/>
                    </a:cubicBezTo>
                    <a:cubicBezTo>
                      <a:pt x="461148" y="280048"/>
                      <a:pt x="479582" y="336254"/>
                      <a:pt x="459670" y="363824"/>
                    </a:cubicBezTo>
                    <a:cubicBezTo>
                      <a:pt x="433632" y="337786"/>
                      <a:pt x="434098" y="279942"/>
                      <a:pt x="381556" y="285709"/>
                    </a:cubicBezTo>
                    <a:cubicBezTo>
                      <a:pt x="329014" y="291476"/>
                      <a:pt x="332543" y="346976"/>
                      <a:pt x="308036" y="377609"/>
                    </a:cubicBezTo>
                    <a:lnTo>
                      <a:pt x="216137" y="37581"/>
                    </a:lnTo>
                    <a:cubicBezTo>
                      <a:pt x="193575" y="-10536"/>
                      <a:pt x="99453" y="-24197"/>
                      <a:pt x="92793" y="68160"/>
                    </a:cubicBezTo>
                    <a:lnTo>
                      <a:pt x="193162" y="653307"/>
                    </a:lnTo>
                    <a:lnTo>
                      <a:pt x="101262" y="529243"/>
                    </a:lnTo>
                    <a:cubicBezTo>
                      <a:pt x="67508" y="542087"/>
                      <a:pt x="33754" y="517825"/>
                      <a:pt x="0" y="567775"/>
                    </a:cubicBezTo>
                    <a:lnTo>
                      <a:pt x="183972" y="846296"/>
                    </a:lnTo>
                    <a:lnTo>
                      <a:pt x="468860" y="1112805"/>
                    </a:lnTo>
                    <a:lnTo>
                      <a:pt x="818078" y="1020905"/>
                    </a:lnTo>
                    <a:close/>
                  </a:path>
                </a:pathLst>
              </a:cu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 name="Title 5"/>
          <p:cNvSpPr>
            <a:spLocks noGrp="1"/>
          </p:cNvSpPr>
          <p:nvPr>
            <p:ph type="title"/>
          </p:nvPr>
        </p:nvSpPr>
        <p:spPr>
          <a:xfrm>
            <a:off x="1582032" y="1286214"/>
            <a:ext cx="6585058" cy="683136"/>
          </a:xfrm>
        </p:spPr>
        <p:txBody>
          <a:bodyPr/>
          <a:lstStyle/>
          <a:p>
            <a:r>
              <a:rPr lang="en-US" noProof="0" smtClean="0">
                <a:gradFill>
                  <a:gsLst>
                    <a:gs pos="0">
                      <a:schemeClr val="tx1"/>
                    </a:gs>
                    <a:gs pos="100000">
                      <a:schemeClr val="tx1"/>
                    </a:gs>
                  </a:gsLst>
                  <a:lin ang="5400000" scaled="1"/>
                </a:gradFill>
              </a:rPr>
              <a:t>Office 365 Developer </a:t>
            </a:r>
            <a:r>
              <a:rPr lang="en-US" noProof="0" dirty="0">
                <a:gradFill>
                  <a:gsLst>
                    <a:gs pos="0">
                      <a:schemeClr val="tx1"/>
                    </a:gs>
                    <a:gs pos="100000">
                      <a:schemeClr val="tx1"/>
                    </a:gs>
                  </a:gsLst>
                  <a:lin ang="5400000" scaled="1"/>
                </a:gradFill>
              </a:rPr>
              <a:t>opportunity</a:t>
            </a:r>
            <a:endParaRPr lang="en-US" dirty="0">
              <a:gradFill>
                <a:gsLst>
                  <a:gs pos="0">
                    <a:schemeClr val="tx1"/>
                  </a:gs>
                  <a:gs pos="100000">
                    <a:schemeClr val="tx1"/>
                  </a:gs>
                </a:gsLst>
                <a:lin ang="5400000" scaled="1"/>
              </a:gradFill>
            </a:endParaRPr>
          </a:p>
        </p:txBody>
      </p:sp>
      <p:grpSp>
        <p:nvGrpSpPr>
          <p:cNvPr id="9" name="Group 8"/>
          <p:cNvGrpSpPr/>
          <p:nvPr/>
        </p:nvGrpSpPr>
        <p:grpSpPr>
          <a:xfrm>
            <a:off x="287987" y="2221389"/>
            <a:ext cx="3840516" cy="1432484"/>
            <a:chOff x="366657" y="2728306"/>
            <a:chExt cx="3841061" cy="1432688"/>
          </a:xfrm>
        </p:grpSpPr>
        <p:pic>
          <p:nvPicPr>
            <p:cNvPr id="71" name="Picture 70"/>
            <p:cNvPicPr>
              <a:picLocks noChangeAspect="1"/>
            </p:cNvPicPr>
            <p:nvPr/>
          </p:nvPicPr>
          <p:blipFill rotWithShape="1">
            <a:blip r:embed="rId3"/>
            <a:srcRect b="11770"/>
            <a:stretch/>
          </p:blipFill>
          <p:spPr>
            <a:xfrm>
              <a:off x="1782106" y="2728306"/>
              <a:ext cx="2425612" cy="1432688"/>
            </a:xfrm>
            <a:prstGeom prst="rect">
              <a:avLst/>
            </a:prstGeom>
          </p:spPr>
        </p:pic>
        <p:sp>
          <p:nvSpPr>
            <p:cNvPr id="39" name="r1"/>
            <p:cNvSpPr/>
            <p:nvPr/>
          </p:nvSpPr>
          <p:spPr bwMode="auto">
            <a:xfrm>
              <a:off x="366657" y="2728306"/>
              <a:ext cx="1463040" cy="14326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82854" bIns="146283" numCol="1" spcCol="0" rtlCol="0" fromWordArt="0" anchor="t" anchorCtr="0" forceAA="0" compatLnSpc="1">
              <a:prstTxWarp prst="textNoShape">
                <a:avLst/>
              </a:prstTxWarp>
              <a:noAutofit/>
            </a:bodyPr>
            <a:lstStyle/>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Users</a:t>
              </a:r>
            </a:p>
          </p:txBody>
        </p:sp>
      </p:grpSp>
      <p:sp>
        <p:nvSpPr>
          <p:cNvPr id="2" name="Rectangle 1"/>
          <p:cNvSpPr/>
          <p:nvPr/>
        </p:nvSpPr>
        <p:spPr bwMode="auto">
          <a:xfrm>
            <a:off x="289466" y="3774589"/>
            <a:ext cx="1833385" cy="123595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D93B00"/>
                </a:solidFill>
                <a:latin typeface="Segoe UI" panose="020B0502040204020203" pitchFamily="34" charset="0"/>
                <a:ea typeface="Segoe UI" panose="020B0502040204020203" pitchFamily="34" charset="0"/>
                <a:cs typeface="Segoe UI" panose="020B0502040204020203" pitchFamily="34" charset="0"/>
              </a:rPr>
              <a:t>1.2B</a:t>
            </a:r>
            <a:r>
              <a:rPr lang="en-US" sz="2800" spc="-20" dirty="0">
                <a:ln w="3175">
                  <a:noFill/>
                </a:ln>
                <a:solidFill>
                  <a:srgbClr val="D93B00"/>
                </a:solidFill>
                <a:latin typeface="Segoe UI" panose="020B0502040204020203" pitchFamily="34" charset="0"/>
                <a:ea typeface="Segoe UI" panose="020B0502040204020203" pitchFamily="34" charset="0"/>
                <a:cs typeface="Segoe UI" panose="020B0502040204020203" pitchFamily="34" charset="0"/>
              </a:rPr>
              <a:t> </a:t>
            </a:r>
            <a:r>
              <a:rPr lang="en-US" sz="280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
            </a:r>
            <a:br>
              <a:rPr lang="en-US" sz="280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b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Office users</a:t>
            </a:r>
            <a:endParaRPr lang="en-US" sz="170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0" name="Group 9"/>
          <p:cNvGrpSpPr/>
          <p:nvPr/>
        </p:nvGrpSpPr>
        <p:grpSpPr>
          <a:xfrm>
            <a:off x="4314611" y="2230014"/>
            <a:ext cx="3852478" cy="4037448"/>
            <a:chOff x="4371448" y="2229834"/>
            <a:chExt cx="3853024" cy="4038021"/>
          </a:xfrm>
        </p:grpSpPr>
        <p:grpSp>
          <p:nvGrpSpPr>
            <p:cNvPr id="4" name="Group 3"/>
            <p:cNvGrpSpPr/>
            <p:nvPr/>
          </p:nvGrpSpPr>
          <p:grpSpPr>
            <a:xfrm>
              <a:off x="4371450" y="2229834"/>
              <a:ext cx="3844560" cy="1442353"/>
              <a:chOff x="4304338" y="2736933"/>
              <a:chExt cx="3844560" cy="1442353"/>
            </a:xfrm>
          </p:grpSpPr>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7000" contrast="17000"/>
                        </a14:imgEffect>
                      </a14:imgLayer>
                    </a14:imgProps>
                  </a:ext>
                </a:extLst>
              </a:blip>
              <a:srcRect l="8296" t="13777" r="22116" b="5330"/>
              <a:stretch/>
            </p:blipFill>
            <p:spPr>
              <a:xfrm>
                <a:off x="5714639" y="2736933"/>
                <a:ext cx="2434259" cy="1442353"/>
              </a:xfrm>
              <a:prstGeom prst="rect">
                <a:avLst/>
              </a:prstGeom>
            </p:spPr>
          </p:pic>
          <p:sp>
            <p:nvSpPr>
              <p:cNvPr id="87" name="r1"/>
              <p:cNvSpPr/>
              <p:nvPr/>
            </p:nvSpPr>
            <p:spPr bwMode="auto">
              <a:xfrm>
                <a:off x="4304338" y="2736933"/>
                <a:ext cx="1463040" cy="14356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82854" bIns="146283" numCol="1" spcCol="0" rtlCol="0" fromWordArt="0" anchor="t" anchorCtr="0" forceAA="0" compatLnSpc="1">
                <a:prstTxWarp prst="textNoShape">
                  <a:avLst/>
                </a:prstTxWarp>
                <a:noAutofit/>
              </a:bodyPr>
              <a:lstStyle/>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Data</a:t>
                </a:r>
              </a:p>
            </p:txBody>
          </p:sp>
        </p:grpSp>
        <p:sp>
          <p:nvSpPr>
            <p:cNvPr id="32" name="Rectangle 31"/>
            <p:cNvSpPr/>
            <p:nvPr/>
          </p:nvSpPr>
          <p:spPr bwMode="auto">
            <a:xfrm>
              <a:off x="4383683" y="3774628"/>
              <a:ext cx="3840789" cy="1236132"/>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4T+</a:t>
              </a:r>
              <a:r>
                <a:rPr lang="en-US" sz="1599"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emails sent with O365</a:t>
              </a:r>
            </a:p>
          </p:txBody>
        </p:sp>
        <p:sp>
          <p:nvSpPr>
            <p:cNvPr id="33" name="Rectangle 32"/>
            <p:cNvSpPr/>
            <p:nvPr/>
          </p:nvSpPr>
          <p:spPr bwMode="auto">
            <a:xfrm>
              <a:off x="4371448" y="5124855"/>
              <a:ext cx="1847088" cy="114300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3B</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 minutes of Skype calls daily</a:t>
              </a:r>
            </a:p>
          </p:txBody>
        </p:sp>
        <p:sp>
          <p:nvSpPr>
            <p:cNvPr id="36" name="Rectangle 35"/>
            <p:cNvSpPr/>
            <p:nvPr/>
          </p:nvSpPr>
          <p:spPr bwMode="auto">
            <a:xfrm>
              <a:off x="6377384" y="5124855"/>
              <a:ext cx="1847088" cy="114300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1B+</a:t>
              </a:r>
              <a:r>
                <a:rPr lang="en-US" sz="1599"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meetings created per month</a:t>
              </a:r>
            </a:p>
          </p:txBody>
        </p:sp>
      </p:grpSp>
      <p:grpSp>
        <p:nvGrpSpPr>
          <p:cNvPr id="11" name="Group 10"/>
          <p:cNvGrpSpPr/>
          <p:nvPr/>
        </p:nvGrpSpPr>
        <p:grpSpPr>
          <a:xfrm>
            <a:off x="8353200" y="2230013"/>
            <a:ext cx="3776748" cy="4037449"/>
            <a:chOff x="8324480" y="2229833"/>
            <a:chExt cx="3777283" cy="4038022"/>
          </a:xfrm>
        </p:grpSpPr>
        <p:grpSp>
          <p:nvGrpSpPr>
            <p:cNvPr id="8" name="Group 7"/>
            <p:cNvGrpSpPr/>
            <p:nvPr/>
          </p:nvGrpSpPr>
          <p:grpSpPr>
            <a:xfrm>
              <a:off x="8328821" y="2229833"/>
              <a:ext cx="3772942" cy="1442353"/>
              <a:chOff x="8438150" y="2736932"/>
              <a:chExt cx="3772942" cy="1442353"/>
            </a:xfrm>
          </p:grpSpPr>
          <p:pic>
            <p:nvPicPr>
              <p:cNvPr id="5" name="Picture 4"/>
              <p:cNvPicPr>
                <a:picLocks noChangeAspect="1"/>
              </p:cNvPicPr>
              <p:nvPr/>
            </p:nvPicPr>
            <p:blipFill rotWithShape="1">
              <a:blip r:embed="rId6">
                <a:grayscl/>
                <a:extLst>
                  <a:ext uri="{BEBA8EAE-BF5A-486C-A8C5-ECC9F3942E4B}">
                    <a14:imgProps xmlns:a14="http://schemas.microsoft.com/office/drawing/2010/main">
                      <a14:imgLayer r:embed="rId7">
                        <a14:imgEffect>
                          <a14:saturation sat="161000"/>
                        </a14:imgEffect>
                        <a14:imgEffect>
                          <a14:brightnessContrast bright="-33000" contrast="33000"/>
                        </a14:imgEffect>
                      </a14:imgLayer>
                    </a14:imgProps>
                  </a:ext>
                </a:extLst>
              </a:blip>
              <a:srcRect l="44028" b="66878"/>
              <a:stretch/>
            </p:blipFill>
            <p:spPr>
              <a:xfrm>
                <a:off x="9790043" y="2736932"/>
                <a:ext cx="2421049" cy="1435609"/>
              </a:xfrm>
              <a:prstGeom prst="rect">
                <a:avLst/>
              </a:prstGeom>
            </p:spPr>
          </p:pic>
          <p:sp>
            <p:nvSpPr>
              <p:cNvPr id="88" name="r1"/>
              <p:cNvSpPr/>
              <p:nvPr/>
            </p:nvSpPr>
            <p:spPr bwMode="auto">
              <a:xfrm>
                <a:off x="8438150" y="2736932"/>
                <a:ext cx="1461223" cy="14423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0" bIns="146283" numCol="1" spcCol="0" rtlCol="0" fromWordArt="0" anchor="t" anchorCtr="0" forceAA="0" compatLnSpc="1">
                <a:prstTxWarp prst="textNoShape">
                  <a:avLst/>
                </a:prstTxWarp>
                <a:noAutofit/>
              </a:bodyPr>
              <a:lstStyle/>
              <a:p>
                <a:pPr defTabSz="932563">
                  <a:defRPr/>
                </a:pPr>
                <a:r>
                  <a:rPr lang="en-US" sz="2000" spc="-4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Intelligence</a:t>
                </a:r>
              </a:p>
            </p:txBody>
          </p:sp>
        </p:grpSp>
        <p:sp>
          <p:nvSpPr>
            <p:cNvPr id="37" name="Rectangle 36"/>
            <p:cNvSpPr/>
            <p:nvPr/>
          </p:nvSpPr>
          <p:spPr bwMode="auto">
            <a:xfrm>
              <a:off x="8324480" y="3774629"/>
              <a:ext cx="3777283" cy="249322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Microsoft Graph API calls</a:t>
              </a:r>
            </a:p>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420%</a:t>
              </a:r>
              <a:r>
                <a:rPr lang="en-US" sz="1599"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monthly growth</a:t>
              </a:r>
            </a:p>
          </p:txBody>
        </p:sp>
      </p:grpSp>
      <p:sp>
        <p:nvSpPr>
          <p:cNvPr id="38" name="Rectangle 37"/>
          <p:cNvSpPr/>
          <p:nvPr/>
        </p:nvSpPr>
        <p:spPr bwMode="auto">
          <a:xfrm>
            <a:off x="2286560" y="3774589"/>
            <a:ext cx="1841944" cy="123595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0"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kern="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85%</a:t>
            </a:r>
            <a:r>
              <a:rPr lang="en-US" sz="1599" kern="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
            </a:r>
            <a:br>
              <a:rPr lang="en-US" sz="1599" kern="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br>
            <a:r>
              <a:rPr lang="en-US" sz="1599" kern="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of Fortune 500 companies have Office 365</a:t>
            </a:r>
            <a:endPar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bwMode="auto">
          <a:xfrm>
            <a:off x="2285507" y="5126265"/>
            <a:ext cx="1842995" cy="114119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340M</a:t>
            </a:r>
            <a:r>
              <a:rPr lang="en-US" sz="2000" spc="-20" dirty="0">
                <a:ln w="3175">
                  <a:noFill/>
                </a:ln>
                <a:gradFill>
                  <a:gsLst>
                    <a:gs pos="0">
                      <a:srgbClr val="0078D7"/>
                    </a:gs>
                    <a:gs pos="7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downloads of Office mobile </a:t>
            </a:r>
          </a:p>
        </p:txBody>
      </p:sp>
      <p:sp>
        <p:nvSpPr>
          <p:cNvPr id="42" name="Rectangle 41"/>
          <p:cNvSpPr/>
          <p:nvPr/>
        </p:nvSpPr>
        <p:spPr bwMode="auto">
          <a:xfrm>
            <a:off x="289254" y="5126265"/>
            <a:ext cx="1833597" cy="114119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0"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spc="-20" dirty="0">
                <a:ln w="3175">
                  <a:noFill/>
                </a:ln>
                <a:solidFill>
                  <a:srgbClr val="FF0000"/>
                </a:solidFill>
                <a:latin typeface="Segoe UI" panose="020B0502040204020203" pitchFamily="34" charset="0"/>
                <a:ea typeface="Segoe UI" panose="020B0502040204020203" pitchFamily="34" charset="0"/>
                <a:cs typeface="Segoe UI" panose="020B0502040204020203" pitchFamily="34" charset="0"/>
              </a:rPr>
              <a:t>50K+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new</a:t>
            </a:r>
            <a:r>
              <a:rPr lang="en-US" sz="2000"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 </a:t>
            </a: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O365 </a:t>
            </a:r>
            <a:b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b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small businesses </a:t>
            </a:r>
            <a:b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br>
            <a:r>
              <a:rPr lang="en-US" sz="1599" spc="-20" dirty="0">
                <a:ln w="3175">
                  <a:noFill/>
                </a:ln>
                <a:gradFill>
                  <a:gsLst>
                    <a:gs pos="0">
                      <a:srgbClr val="505050"/>
                    </a:gs>
                    <a:gs pos="74000">
                      <a:srgbClr val="505050"/>
                    </a:gs>
                  </a:gsLst>
                  <a:lin ang="5400000" scaled="1"/>
                </a:gradFill>
                <a:latin typeface="Segoe UI" panose="020B0502040204020203" pitchFamily="34" charset="0"/>
                <a:ea typeface="Segoe UI" panose="020B0502040204020203" pitchFamily="34" charset="0"/>
                <a:cs typeface="Segoe UI" panose="020B0502040204020203" pitchFamily="34" charset="0"/>
              </a:rPr>
              <a:t>per month</a:t>
            </a:r>
          </a:p>
        </p:txBody>
      </p:sp>
    </p:spTree>
    <p:extLst>
      <p:ext uri="{BB962C8B-B14F-4D97-AF65-F5344CB8AC3E}">
        <p14:creationId xmlns:p14="http://schemas.microsoft.com/office/powerpoint/2010/main" val="15904351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p:cNvPicPr>
          <p:nvPr/>
        </p:nvPicPr>
        <p:blipFill rotWithShape="1">
          <a:blip r:embed="rId3">
            <a:grayscl/>
            <a:extLst/>
          </a:blip>
          <a:srcRect l="44028" b="66878"/>
          <a:stretch/>
        </p:blipFill>
        <p:spPr>
          <a:xfrm>
            <a:off x="8504231" y="496"/>
            <a:ext cx="3931363" cy="2318821"/>
          </a:xfrm>
          <a:prstGeom prst="rect">
            <a:avLst/>
          </a:prstGeom>
        </p:spPr>
      </p:pic>
      <p:pic>
        <p:nvPicPr>
          <p:cNvPr id="8" name="Picture 7"/>
          <p:cNvPicPr>
            <a:picLocks/>
          </p:cNvPicPr>
          <p:nvPr/>
        </p:nvPicPr>
        <p:blipFill rotWithShape="1">
          <a:blip r:embed="rId4"/>
          <a:srcRect t="1" b="11457"/>
          <a:stretch/>
        </p:blipFill>
        <p:spPr>
          <a:xfrm>
            <a:off x="8504231" y="4662850"/>
            <a:ext cx="3931363" cy="2331171"/>
          </a:xfrm>
          <a:prstGeom prst="rect">
            <a:avLst/>
          </a:prstGeom>
        </p:spPr>
      </p:pic>
      <p:sp>
        <p:nvSpPr>
          <p:cNvPr id="4" name="Rectangle 3"/>
          <p:cNvSpPr/>
          <p:nvPr/>
        </p:nvSpPr>
        <p:spPr bwMode="auto">
          <a:xfrm>
            <a:off x="6675373" y="497"/>
            <a:ext cx="1828541" cy="23188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0" bIns="146283" numCol="1" spcCol="0" rtlCol="0" fromWordArt="0" anchor="t" anchorCtr="0" forceAA="0" compatLnSpc="1">
            <a:prstTxWarp prst="textNoShape">
              <a:avLst/>
            </a:prstTxWarp>
            <a:noAutofit/>
          </a:bodyPr>
          <a:lstStyle/>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Build intelligent apps by connecting </a:t>
            </a:r>
            <a:b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b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to Office services</a:t>
            </a:r>
          </a:p>
        </p:txBody>
      </p:sp>
      <p:sp>
        <p:nvSpPr>
          <p:cNvPr id="61" name="Rectangle 60"/>
          <p:cNvSpPr/>
          <p:nvPr/>
        </p:nvSpPr>
        <p:spPr bwMode="auto">
          <a:xfrm>
            <a:off x="6675373" y="2329961"/>
            <a:ext cx="1828541" cy="2322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0" bIns="146283" numCol="1" spcCol="0" rtlCol="0" fromWordArt="0" anchor="t" anchorCtr="0" forceAA="0" compatLnSpc="1">
            <a:prstTxWarp prst="textNoShape">
              <a:avLst/>
            </a:prstTxWarp>
            <a:noAutofit/>
          </a:bodyPr>
          <a:lstStyle/>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Make </a:t>
            </a:r>
            <a:b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b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your solution </a:t>
            </a:r>
            <a:b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b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part of </a:t>
            </a:r>
          </a:p>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Office apps</a:t>
            </a:r>
          </a:p>
        </p:txBody>
      </p:sp>
      <p:sp>
        <p:nvSpPr>
          <p:cNvPr id="62" name="Rectangle 61"/>
          <p:cNvSpPr/>
          <p:nvPr/>
        </p:nvSpPr>
        <p:spPr bwMode="auto">
          <a:xfrm>
            <a:off x="6675373" y="4662851"/>
            <a:ext cx="1828541" cy="23311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74281" rIns="0" bIns="146283" numCol="1" spcCol="0" rtlCol="0" fromWordArt="0" anchor="t" anchorCtr="0" forceAA="0" compatLnSpc="1">
            <a:prstTxWarp prst="textNoShape">
              <a:avLst/>
            </a:prstTxWarp>
            <a:noAutofit/>
          </a:bodyPr>
          <a:lstStyle/>
          <a:p>
            <a:pPr defTabSz="932563">
              <a:defRPr/>
            </a:pP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Engage </a:t>
            </a:r>
            <a:b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b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users </a:t>
            </a:r>
            <a:b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br>
            <a:r>
              <a:rPr lang="en-US" sz="2000" spc="-2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through </a:t>
            </a:r>
            <a:r>
              <a:rPr lang="en-US" sz="2000" spc="-40" dirty="0">
                <a:gradFill>
                  <a:gsLst>
                    <a:gs pos="0">
                      <a:srgbClr val="FFFFFF"/>
                    </a:gs>
                    <a:gs pos="74000">
                      <a:srgbClr val="FFFFFF"/>
                    </a:gs>
                  </a:gsLst>
                  <a:lin ang="5400000" scaled="1"/>
                </a:gradFill>
                <a:latin typeface="Segoe UI" panose="020B0502040204020203" pitchFamily="34" charset="0"/>
                <a:cs typeface="Segoe UI" panose="020B0502040204020203" pitchFamily="34" charset="0"/>
              </a:rPr>
              <a:t>conversations</a:t>
            </a:r>
          </a:p>
        </p:txBody>
      </p:sp>
      <p:grpSp>
        <p:nvGrpSpPr>
          <p:cNvPr id="48" name="Group 47"/>
          <p:cNvGrpSpPr/>
          <p:nvPr/>
        </p:nvGrpSpPr>
        <p:grpSpPr>
          <a:xfrm>
            <a:off x="460452" y="1129084"/>
            <a:ext cx="983894" cy="983893"/>
            <a:chOff x="673578" y="1378857"/>
            <a:chExt cx="984034" cy="984033"/>
          </a:xfrm>
          <a:solidFill>
            <a:srgbClr val="D93B00"/>
          </a:solidFill>
        </p:grpSpPr>
        <p:sp>
          <p:nvSpPr>
            <p:cNvPr id="49" name="Oval 48"/>
            <p:cNvSpPr/>
            <p:nvPr/>
          </p:nvSpPr>
          <p:spPr bwMode="auto">
            <a:xfrm rot="12957601">
              <a:off x="673578" y="1378857"/>
              <a:ext cx="984034" cy="984033"/>
            </a:xfrm>
            <a:prstGeom prst="ellipse">
              <a:avLst/>
            </a:prstGeom>
            <a:grp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nvGrpSpPr>
            <p:cNvPr id="50" name="Group 49"/>
            <p:cNvGrpSpPr/>
            <p:nvPr/>
          </p:nvGrpSpPr>
          <p:grpSpPr>
            <a:xfrm>
              <a:off x="856481" y="1618204"/>
              <a:ext cx="584650" cy="569135"/>
              <a:chOff x="4625609" y="3561849"/>
              <a:chExt cx="2418201" cy="2354033"/>
            </a:xfrm>
            <a:grpFill/>
          </p:grpSpPr>
          <p:grpSp>
            <p:nvGrpSpPr>
              <p:cNvPr id="51" name="Group 50"/>
              <p:cNvGrpSpPr/>
              <p:nvPr/>
            </p:nvGrpSpPr>
            <p:grpSpPr>
              <a:xfrm>
                <a:off x="4625609" y="3561849"/>
                <a:ext cx="2418201" cy="1472026"/>
                <a:chOff x="4625609" y="3561849"/>
                <a:chExt cx="2418201" cy="1472026"/>
              </a:xfrm>
              <a:grpFill/>
            </p:grpSpPr>
            <p:sp>
              <p:nvSpPr>
                <p:cNvPr id="53" name="Oval 52"/>
                <p:cNvSpPr/>
                <p:nvPr/>
              </p:nvSpPr>
              <p:spPr bwMode="auto">
                <a:xfrm>
                  <a:off x="4945941" y="3593824"/>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4625609" y="4465956"/>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6475892" y="4382455"/>
                  <a:ext cx="567918" cy="567920"/>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6226240" y="3561849"/>
                  <a:ext cx="567918" cy="567919"/>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7" name="Straight Connector 56"/>
                <p:cNvCxnSpPr/>
                <p:nvPr/>
              </p:nvCxnSpPr>
              <p:spPr>
                <a:xfrm>
                  <a:off x="5408439" y="4112376"/>
                  <a:ext cx="341324" cy="630380"/>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4" idx="6"/>
                </p:cNvCxnSpPr>
                <p:nvPr/>
              </p:nvCxnSpPr>
              <p:spPr>
                <a:xfrm>
                  <a:off x="5193528" y="4749915"/>
                  <a:ext cx="497808" cy="116065"/>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869908" y="4133509"/>
                  <a:ext cx="460942" cy="637799"/>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55" idx="2"/>
                </p:cNvCxnSpPr>
                <p:nvPr/>
              </p:nvCxnSpPr>
              <p:spPr>
                <a:xfrm flipV="1">
                  <a:off x="5904499" y="4666415"/>
                  <a:ext cx="571393" cy="169533"/>
                </a:xfrm>
                <a:prstGeom prst="line">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Freeform 51"/>
              <p:cNvSpPr/>
              <p:nvPr/>
            </p:nvSpPr>
            <p:spPr bwMode="auto">
              <a:xfrm>
                <a:off x="5636668" y="4803077"/>
                <a:ext cx="864028" cy="1112805"/>
              </a:xfrm>
              <a:custGeom>
                <a:avLst/>
                <a:gdLst>
                  <a:gd name="connsiteX0" fmla="*/ 799525 w 845475"/>
                  <a:gd name="connsiteY0" fmla="*/ 983324 h 1075224"/>
                  <a:gd name="connsiteX1" fmla="*/ 845475 w 845475"/>
                  <a:gd name="connsiteY1" fmla="*/ 703031 h 1075224"/>
                  <a:gd name="connsiteX2" fmla="*/ 716816 w 845475"/>
                  <a:gd name="connsiteY2" fmla="*/ 303268 h 1075224"/>
                  <a:gd name="connsiteX3" fmla="*/ 730601 w 845475"/>
                  <a:gd name="connsiteY3" fmla="*/ 280293 h 1075224"/>
                  <a:gd name="connsiteX4" fmla="*/ 643296 w 845475"/>
                  <a:gd name="connsiteY4" fmla="*/ 229748 h 1075224"/>
                  <a:gd name="connsiteX5" fmla="*/ 588157 w 845475"/>
                  <a:gd name="connsiteY5" fmla="*/ 326243 h 1075224"/>
                  <a:gd name="connsiteX6" fmla="*/ 500852 w 845475"/>
                  <a:gd name="connsiteY6" fmla="*/ 243533 h 1075224"/>
                  <a:gd name="connsiteX7" fmla="*/ 441117 w 845475"/>
                  <a:gd name="connsiteY7" fmla="*/ 326243 h 1075224"/>
                  <a:gd name="connsiteX8" fmla="*/ 363003 w 845475"/>
                  <a:gd name="connsiteY8" fmla="*/ 248128 h 1075224"/>
                  <a:gd name="connsiteX9" fmla="*/ 289483 w 845475"/>
                  <a:gd name="connsiteY9" fmla="*/ 340028 h 1075224"/>
                  <a:gd name="connsiteX10" fmla="*/ 197584 w 845475"/>
                  <a:gd name="connsiteY10" fmla="*/ 0 h 1075224"/>
                  <a:gd name="connsiteX11" fmla="*/ 137850 w 845475"/>
                  <a:gd name="connsiteY11" fmla="*/ 59734 h 1075224"/>
                  <a:gd name="connsiteX12" fmla="*/ 174609 w 845475"/>
                  <a:gd name="connsiteY12" fmla="*/ 615726 h 1075224"/>
                  <a:gd name="connsiteX13" fmla="*/ 82709 w 845475"/>
                  <a:gd name="connsiteY13" fmla="*/ 491662 h 1075224"/>
                  <a:gd name="connsiteX14" fmla="*/ 0 w 845475"/>
                  <a:gd name="connsiteY14" fmla="*/ 551397 h 1075224"/>
                  <a:gd name="connsiteX15" fmla="*/ 165419 w 845475"/>
                  <a:gd name="connsiteY15" fmla="*/ 808715 h 1075224"/>
                  <a:gd name="connsiteX16" fmla="*/ 450307 w 845475"/>
                  <a:gd name="connsiteY16" fmla="*/ 1075224 h 1075224"/>
                  <a:gd name="connsiteX17" fmla="*/ 799525 w 845475"/>
                  <a:gd name="connsiteY17" fmla="*/ 983324 h 1075224"/>
                  <a:gd name="connsiteX0" fmla="*/ 799525 w 845475"/>
                  <a:gd name="connsiteY0" fmla="*/ 983324 h 1075224"/>
                  <a:gd name="connsiteX1" fmla="*/ 845475 w 845475"/>
                  <a:gd name="connsiteY1" fmla="*/ 703031 h 1075224"/>
                  <a:gd name="connsiteX2" fmla="*/ 716816 w 845475"/>
                  <a:gd name="connsiteY2" fmla="*/ 303268 h 1075224"/>
                  <a:gd name="connsiteX3" fmla="*/ 730601 w 845475"/>
                  <a:gd name="connsiteY3" fmla="*/ 280293 h 1075224"/>
                  <a:gd name="connsiteX4" fmla="*/ 643296 w 845475"/>
                  <a:gd name="connsiteY4" fmla="*/ 229748 h 1075224"/>
                  <a:gd name="connsiteX5" fmla="*/ 588157 w 845475"/>
                  <a:gd name="connsiteY5" fmla="*/ 326243 h 1075224"/>
                  <a:gd name="connsiteX6" fmla="*/ 500852 w 845475"/>
                  <a:gd name="connsiteY6" fmla="*/ 243533 h 1075224"/>
                  <a:gd name="connsiteX7" fmla="*/ 441117 w 845475"/>
                  <a:gd name="connsiteY7" fmla="*/ 326243 h 1075224"/>
                  <a:gd name="connsiteX8" fmla="*/ 363003 w 845475"/>
                  <a:gd name="connsiteY8" fmla="*/ 248128 h 1075224"/>
                  <a:gd name="connsiteX9" fmla="*/ 289483 w 845475"/>
                  <a:gd name="connsiteY9" fmla="*/ 340028 h 1075224"/>
                  <a:gd name="connsiteX10" fmla="*/ 197584 w 845475"/>
                  <a:gd name="connsiteY10" fmla="*/ 0 h 1075224"/>
                  <a:gd name="connsiteX11" fmla="*/ 74240 w 845475"/>
                  <a:gd name="connsiteY11" fmla="*/ 30579 h 1075224"/>
                  <a:gd name="connsiteX12" fmla="*/ 174609 w 845475"/>
                  <a:gd name="connsiteY12" fmla="*/ 615726 h 1075224"/>
                  <a:gd name="connsiteX13" fmla="*/ 82709 w 845475"/>
                  <a:gd name="connsiteY13" fmla="*/ 491662 h 1075224"/>
                  <a:gd name="connsiteX14" fmla="*/ 0 w 845475"/>
                  <a:gd name="connsiteY14" fmla="*/ 551397 h 1075224"/>
                  <a:gd name="connsiteX15" fmla="*/ 165419 w 845475"/>
                  <a:gd name="connsiteY15" fmla="*/ 808715 h 1075224"/>
                  <a:gd name="connsiteX16" fmla="*/ 450307 w 845475"/>
                  <a:gd name="connsiteY16" fmla="*/ 1075224 h 1075224"/>
                  <a:gd name="connsiteX17" fmla="*/ 799525 w 845475"/>
                  <a:gd name="connsiteY17" fmla="*/ 983324 h 1075224"/>
                  <a:gd name="connsiteX0" fmla="*/ 799525 w 845475"/>
                  <a:gd name="connsiteY0" fmla="*/ 1006211 h 1098111"/>
                  <a:gd name="connsiteX1" fmla="*/ 845475 w 845475"/>
                  <a:gd name="connsiteY1" fmla="*/ 725918 h 1098111"/>
                  <a:gd name="connsiteX2" fmla="*/ 716816 w 845475"/>
                  <a:gd name="connsiteY2" fmla="*/ 326155 h 1098111"/>
                  <a:gd name="connsiteX3" fmla="*/ 730601 w 845475"/>
                  <a:gd name="connsiteY3" fmla="*/ 303180 h 1098111"/>
                  <a:gd name="connsiteX4" fmla="*/ 643296 w 845475"/>
                  <a:gd name="connsiteY4" fmla="*/ 252635 h 1098111"/>
                  <a:gd name="connsiteX5" fmla="*/ 588157 w 845475"/>
                  <a:gd name="connsiteY5" fmla="*/ 349130 h 1098111"/>
                  <a:gd name="connsiteX6" fmla="*/ 500852 w 845475"/>
                  <a:gd name="connsiteY6" fmla="*/ 266420 h 1098111"/>
                  <a:gd name="connsiteX7" fmla="*/ 441117 w 845475"/>
                  <a:gd name="connsiteY7" fmla="*/ 349130 h 1098111"/>
                  <a:gd name="connsiteX8" fmla="*/ 363003 w 845475"/>
                  <a:gd name="connsiteY8" fmla="*/ 271015 h 1098111"/>
                  <a:gd name="connsiteX9" fmla="*/ 289483 w 845475"/>
                  <a:gd name="connsiteY9" fmla="*/ 362915 h 1098111"/>
                  <a:gd name="connsiteX10" fmla="*/ 197584 w 845475"/>
                  <a:gd name="connsiteY10" fmla="*/ 22887 h 1098111"/>
                  <a:gd name="connsiteX11" fmla="*/ 74240 w 845475"/>
                  <a:gd name="connsiteY11" fmla="*/ 53466 h 1098111"/>
                  <a:gd name="connsiteX12" fmla="*/ 174609 w 845475"/>
                  <a:gd name="connsiteY12" fmla="*/ 638613 h 1098111"/>
                  <a:gd name="connsiteX13" fmla="*/ 82709 w 845475"/>
                  <a:gd name="connsiteY13" fmla="*/ 514549 h 1098111"/>
                  <a:gd name="connsiteX14" fmla="*/ 0 w 845475"/>
                  <a:gd name="connsiteY14" fmla="*/ 574284 h 1098111"/>
                  <a:gd name="connsiteX15" fmla="*/ 165419 w 845475"/>
                  <a:gd name="connsiteY15" fmla="*/ 831602 h 1098111"/>
                  <a:gd name="connsiteX16" fmla="*/ 450307 w 845475"/>
                  <a:gd name="connsiteY16" fmla="*/ 1098111 h 1098111"/>
                  <a:gd name="connsiteX17" fmla="*/ 799525 w 845475"/>
                  <a:gd name="connsiteY17" fmla="*/ 1006211 h 1098111"/>
                  <a:gd name="connsiteX0" fmla="*/ 799525 w 845475"/>
                  <a:gd name="connsiteY0" fmla="*/ 1000473 h 1092373"/>
                  <a:gd name="connsiteX1" fmla="*/ 845475 w 845475"/>
                  <a:gd name="connsiteY1" fmla="*/ 720180 h 1092373"/>
                  <a:gd name="connsiteX2" fmla="*/ 716816 w 845475"/>
                  <a:gd name="connsiteY2" fmla="*/ 320417 h 1092373"/>
                  <a:gd name="connsiteX3" fmla="*/ 730601 w 845475"/>
                  <a:gd name="connsiteY3" fmla="*/ 297442 h 1092373"/>
                  <a:gd name="connsiteX4" fmla="*/ 643296 w 845475"/>
                  <a:gd name="connsiteY4" fmla="*/ 246897 h 1092373"/>
                  <a:gd name="connsiteX5" fmla="*/ 588157 w 845475"/>
                  <a:gd name="connsiteY5" fmla="*/ 343392 h 1092373"/>
                  <a:gd name="connsiteX6" fmla="*/ 500852 w 845475"/>
                  <a:gd name="connsiteY6" fmla="*/ 260682 h 1092373"/>
                  <a:gd name="connsiteX7" fmla="*/ 441117 w 845475"/>
                  <a:gd name="connsiteY7" fmla="*/ 343392 h 1092373"/>
                  <a:gd name="connsiteX8" fmla="*/ 363003 w 845475"/>
                  <a:gd name="connsiteY8" fmla="*/ 265277 h 1092373"/>
                  <a:gd name="connsiteX9" fmla="*/ 289483 w 845475"/>
                  <a:gd name="connsiteY9" fmla="*/ 357177 h 1092373"/>
                  <a:gd name="connsiteX10" fmla="*/ 197584 w 845475"/>
                  <a:gd name="connsiteY10" fmla="*/ 17149 h 1092373"/>
                  <a:gd name="connsiteX11" fmla="*/ 74240 w 845475"/>
                  <a:gd name="connsiteY11" fmla="*/ 47728 h 1092373"/>
                  <a:gd name="connsiteX12" fmla="*/ 174609 w 845475"/>
                  <a:gd name="connsiteY12" fmla="*/ 632875 h 1092373"/>
                  <a:gd name="connsiteX13" fmla="*/ 82709 w 845475"/>
                  <a:gd name="connsiteY13" fmla="*/ 508811 h 1092373"/>
                  <a:gd name="connsiteX14" fmla="*/ 0 w 845475"/>
                  <a:gd name="connsiteY14" fmla="*/ 568546 h 1092373"/>
                  <a:gd name="connsiteX15" fmla="*/ 165419 w 845475"/>
                  <a:gd name="connsiteY15" fmla="*/ 825864 h 1092373"/>
                  <a:gd name="connsiteX16" fmla="*/ 450307 w 845475"/>
                  <a:gd name="connsiteY16" fmla="*/ 1092373 h 1092373"/>
                  <a:gd name="connsiteX17" fmla="*/ 799525 w 845475"/>
                  <a:gd name="connsiteY17" fmla="*/ 1000473 h 1092373"/>
                  <a:gd name="connsiteX0" fmla="*/ 799525 w 845475"/>
                  <a:gd name="connsiteY0" fmla="*/ 1020905 h 1112805"/>
                  <a:gd name="connsiteX1" fmla="*/ 845475 w 845475"/>
                  <a:gd name="connsiteY1" fmla="*/ 740612 h 1112805"/>
                  <a:gd name="connsiteX2" fmla="*/ 716816 w 845475"/>
                  <a:gd name="connsiteY2" fmla="*/ 340849 h 1112805"/>
                  <a:gd name="connsiteX3" fmla="*/ 730601 w 845475"/>
                  <a:gd name="connsiteY3" fmla="*/ 317874 h 1112805"/>
                  <a:gd name="connsiteX4" fmla="*/ 643296 w 845475"/>
                  <a:gd name="connsiteY4" fmla="*/ 267329 h 1112805"/>
                  <a:gd name="connsiteX5" fmla="*/ 588157 w 845475"/>
                  <a:gd name="connsiteY5" fmla="*/ 363824 h 1112805"/>
                  <a:gd name="connsiteX6" fmla="*/ 500852 w 845475"/>
                  <a:gd name="connsiteY6" fmla="*/ 281114 h 1112805"/>
                  <a:gd name="connsiteX7" fmla="*/ 441117 w 845475"/>
                  <a:gd name="connsiteY7" fmla="*/ 363824 h 1112805"/>
                  <a:gd name="connsiteX8" fmla="*/ 363003 w 845475"/>
                  <a:gd name="connsiteY8" fmla="*/ 285709 h 1112805"/>
                  <a:gd name="connsiteX9" fmla="*/ 289483 w 845475"/>
                  <a:gd name="connsiteY9" fmla="*/ 377609 h 1112805"/>
                  <a:gd name="connsiteX10" fmla="*/ 197584 w 845475"/>
                  <a:gd name="connsiteY10" fmla="*/ 37581 h 1112805"/>
                  <a:gd name="connsiteX11" fmla="*/ 74240 w 845475"/>
                  <a:gd name="connsiteY11" fmla="*/ 68160 h 1112805"/>
                  <a:gd name="connsiteX12" fmla="*/ 174609 w 845475"/>
                  <a:gd name="connsiteY12" fmla="*/ 653307 h 1112805"/>
                  <a:gd name="connsiteX13" fmla="*/ 82709 w 845475"/>
                  <a:gd name="connsiteY13" fmla="*/ 529243 h 1112805"/>
                  <a:gd name="connsiteX14" fmla="*/ 0 w 845475"/>
                  <a:gd name="connsiteY14" fmla="*/ 588978 h 1112805"/>
                  <a:gd name="connsiteX15" fmla="*/ 165419 w 845475"/>
                  <a:gd name="connsiteY15" fmla="*/ 846296 h 1112805"/>
                  <a:gd name="connsiteX16" fmla="*/ 450307 w 845475"/>
                  <a:gd name="connsiteY16" fmla="*/ 1112805 h 1112805"/>
                  <a:gd name="connsiteX17" fmla="*/ 799525 w 845475"/>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35369 w 864028"/>
                  <a:gd name="connsiteY2" fmla="*/ 340849 h 1112805"/>
                  <a:gd name="connsiteX3" fmla="*/ 749154 w 864028"/>
                  <a:gd name="connsiteY3" fmla="*/ 317874 h 1112805"/>
                  <a:gd name="connsiteX4" fmla="*/ 661849 w 864028"/>
                  <a:gd name="connsiteY4" fmla="*/ 267329 h 1112805"/>
                  <a:gd name="connsiteX5" fmla="*/ 606710 w 864028"/>
                  <a:gd name="connsiteY5" fmla="*/ 363824 h 1112805"/>
                  <a:gd name="connsiteX6" fmla="*/ 519405 w 864028"/>
                  <a:gd name="connsiteY6" fmla="*/ 281114 h 1112805"/>
                  <a:gd name="connsiteX7" fmla="*/ 459670 w 864028"/>
                  <a:gd name="connsiteY7" fmla="*/ 363824 h 1112805"/>
                  <a:gd name="connsiteX8" fmla="*/ 381556 w 864028"/>
                  <a:gd name="connsiteY8" fmla="*/ 285709 h 1112805"/>
                  <a:gd name="connsiteX9" fmla="*/ 308036 w 864028"/>
                  <a:gd name="connsiteY9" fmla="*/ 377609 h 1112805"/>
                  <a:gd name="connsiteX10" fmla="*/ 216137 w 864028"/>
                  <a:gd name="connsiteY10" fmla="*/ 37581 h 1112805"/>
                  <a:gd name="connsiteX11" fmla="*/ 92793 w 864028"/>
                  <a:gd name="connsiteY11" fmla="*/ 68160 h 1112805"/>
                  <a:gd name="connsiteX12" fmla="*/ 193162 w 864028"/>
                  <a:gd name="connsiteY12" fmla="*/ 653307 h 1112805"/>
                  <a:gd name="connsiteX13" fmla="*/ 101262 w 864028"/>
                  <a:gd name="connsiteY13" fmla="*/ 529243 h 1112805"/>
                  <a:gd name="connsiteX14" fmla="*/ 0 w 864028"/>
                  <a:gd name="connsiteY14" fmla="*/ 567775 h 1112805"/>
                  <a:gd name="connsiteX15" fmla="*/ 183972 w 864028"/>
                  <a:gd name="connsiteY15" fmla="*/ 846296 h 1112805"/>
                  <a:gd name="connsiteX16" fmla="*/ 468860 w 864028"/>
                  <a:gd name="connsiteY16" fmla="*/ 1112805 h 1112805"/>
                  <a:gd name="connsiteX17" fmla="*/ 818078 w 864028"/>
                  <a:gd name="connsiteY17" fmla="*/ 1020905 h 1112805"/>
                  <a:gd name="connsiteX0" fmla="*/ 818078 w 864028"/>
                  <a:gd name="connsiteY0" fmla="*/ 1020905 h 1112805"/>
                  <a:gd name="connsiteX1" fmla="*/ 864028 w 864028"/>
                  <a:gd name="connsiteY1" fmla="*/ 740612 h 1112805"/>
                  <a:gd name="connsiteX2" fmla="*/ 749154 w 864028"/>
                  <a:gd name="connsiteY2" fmla="*/ 317874 h 1112805"/>
                  <a:gd name="connsiteX3" fmla="*/ 661849 w 864028"/>
                  <a:gd name="connsiteY3" fmla="*/ 267329 h 1112805"/>
                  <a:gd name="connsiteX4" fmla="*/ 606710 w 864028"/>
                  <a:gd name="connsiteY4" fmla="*/ 363824 h 1112805"/>
                  <a:gd name="connsiteX5" fmla="*/ 519405 w 864028"/>
                  <a:gd name="connsiteY5" fmla="*/ 281114 h 1112805"/>
                  <a:gd name="connsiteX6" fmla="*/ 459670 w 864028"/>
                  <a:gd name="connsiteY6" fmla="*/ 363824 h 1112805"/>
                  <a:gd name="connsiteX7" fmla="*/ 381556 w 864028"/>
                  <a:gd name="connsiteY7" fmla="*/ 285709 h 1112805"/>
                  <a:gd name="connsiteX8" fmla="*/ 308036 w 864028"/>
                  <a:gd name="connsiteY8" fmla="*/ 377609 h 1112805"/>
                  <a:gd name="connsiteX9" fmla="*/ 216137 w 864028"/>
                  <a:gd name="connsiteY9" fmla="*/ 37581 h 1112805"/>
                  <a:gd name="connsiteX10" fmla="*/ 92793 w 864028"/>
                  <a:gd name="connsiteY10" fmla="*/ 68160 h 1112805"/>
                  <a:gd name="connsiteX11" fmla="*/ 193162 w 864028"/>
                  <a:gd name="connsiteY11" fmla="*/ 653307 h 1112805"/>
                  <a:gd name="connsiteX12" fmla="*/ 101262 w 864028"/>
                  <a:gd name="connsiteY12" fmla="*/ 529243 h 1112805"/>
                  <a:gd name="connsiteX13" fmla="*/ 0 w 864028"/>
                  <a:gd name="connsiteY13" fmla="*/ 567775 h 1112805"/>
                  <a:gd name="connsiteX14" fmla="*/ 183972 w 864028"/>
                  <a:gd name="connsiteY14" fmla="*/ 846296 h 1112805"/>
                  <a:gd name="connsiteX15" fmla="*/ 468860 w 864028"/>
                  <a:gd name="connsiteY15" fmla="*/ 1112805 h 1112805"/>
                  <a:gd name="connsiteX16" fmla="*/ 818078 w 864028"/>
                  <a:gd name="connsiteY16" fmla="*/ 1020905 h 111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4028" h="1112805">
                    <a:moveTo>
                      <a:pt x="818078" y="1020905"/>
                    </a:moveTo>
                    <a:lnTo>
                      <a:pt x="864028" y="740612"/>
                    </a:lnTo>
                    <a:lnTo>
                      <a:pt x="749154" y="317874"/>
                    </a:lnTo>
                    <a:cubicBezTo>
                      <a:pt x="720052" y="301026"/>
                      <a:pt x="717455" y="255023"/>
                      <a:pt x="661849" y="267329"/>
                    </a:cubicBezTo>
                    <a:cubicBezTo>
                      <a:pt x="606243" y="279635"/>
                      <a:pt x="625090" y="331659"/>
                      <a:pt x="606710" y="363824"/>
                    </a:cubicBezTo>
                    <a:cubicBezTo>
                      <a:pt x="577608" y="336254"/>
                      <a:pt x="577662" y="282180"/>
                      <a:pt x="519405" y="281114"/>
                    </a:cubicBezTo>
                    <a:cubicBezTo>
                      <a:pt x="461148" y="280048"/>
                      <a:pt x="479582" y="336254"/>
                      <a:pt x="459670" y="363824"/>
                    </a:cubicBezTo>
                    <a:cubicBezTo>
                      <a:pt x="433632" y="337786"/>
                      <a:pt x="434098" y="279942"/>
                      <a:pt x="381556" y="285709"/>
                    </a:cubicBezTo>
                    <a:cubicBezTo>
                      <a:pt x="329014" y="291476"/>
                      <a:pt x="332543" y="346976"/>
                      <a:pt x="308036" y="377609"/>
                    </a:cubicBezTo>
                    <a:lnTo>
                      <a:pt x="216137" y="37581"/>
                    </a:lnTo>
                    <a:cubicBezTo>
                      <a:pt x="193575" y="-10536"/>
                      <a:pt x="99453" y="-24197"/>
                      <a:pt x="92793" y="68160"/>
                    </a:cubicBezTo>
                    <a:lnTo>
                      <a:pt x="193162" y="653307"/>
                    </a:lnTo>
                    <a:lnTo>
                      <a:pt x="101262" y="529243"/>
                    </a:lnTo>
                    <a:cubicBezTo>
                      <a:pt x="67508" y="542087"/>
                      <a:pt x="33754" y="517825"/>
                      <a:pt x="0" y="567775"/>
                    </a:cubicBezTo>
                    <a:lnTo>
                      <a:pt x="183972" y="846296"/>
                    </a:lnTo>
                    <a:lnTo>
                      <a:pt x="468860" y="1112805"/>
                    </a:lnTo>
                    <a:lnTo>
                      <a:pt x="818078" y="1020905"/>
                    </a:lnTo>
                    <a:close/>
                  </a:path>
                </a:pathLst>
              </a:cu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65" name="Straight Connector 64"/>
          <p:cNvCxnSpPr/>
          <p:nvPr/>
        </p:nvCxnSpPr>
        <p:spPr>
          <a:xfrm flipH="1">
            <a:off x="6548536" y="4664612"/>
            <a:ext cx="5887058"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446950" y="2319310"/>
            <a:ext cx="5988643" cy="0"/>
          </a:xfrm>
          <a:prstGeom prst="line">
            <a:avLst/>
          </a:prstGeom>
          <a:ln w="28575">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82033" y="1286528"/>
            <a:ext cx="4828698" cy="2182415"/>
          </a:xfrm>
        </p:spPr>
        <p:txBody>
          <a:bodyPr/>
          <a:lstStyle/>
          <a:p>
            <a:r>
              <a:rPr lang="en-US" dirty="0" smtClean="0">
                <a:gradFill>
                  <a:gsLst>
                    <a:gs pos="0">
                      <a:schemeClr val="tx1"/>
                    </a:gs>
                    <a:gs pos="100000">
                      <a:schemeClr val="tx1"/>
                    </a:gs>
                  </a:gsLst>
                  <a:lin ang="5400000" scaled="1"/>
                </a:gradFill>
              </a:rPr>
              <a:t>Office 365</a:t>
            </a:r>
            <a:br>
              <a:rPr lang="en-US" dirty="0" smtClean="0">
                <a:gradFill>
                  <a:gsLst>
                    <a:gs pos="0">
                      <a:schemeClr val="tx1"/>
                    </a:gs>
                    <a:gs pos="100000">
                      <a:schemeClr val="tx1"/>
                    </a:gs>
                  </a:gsLst>
                  <a:lin ang="5400000" scaled="1"/>
                </a:gradFill>
              </a:rPr>
            </a:br>
            <a:r>
              <a:rPr lang="en-US" dirty="0" smtClean="0">
                <a:gradFill>
                  <a:gsLst>
                    <a:gs pos="0">
                      <a:schemeClr val="tx1"/>
                    </a:gs>
                    <a:gs pos="100000">
                      <a:schemeClr val="tx1"/>
                    </a:gs>
                  </a:gsLst>
                  <a:lin ang="5400000" scaled="1"/>
                </a:gradFill>
              </a:rPr>
              <a:t>Developer opportunity</a:t>
            </a:r>
            <a:br>
              <a:rPr lang="en-US" dirty="0" smtClean="0">
                <a:gradFill>
                  <a:gsLst>
                    <a:gs pos="0">
                      <a:schemeClr val="tx1"/>
                    </a:gs>
                    <a:gs pos="100000">
                      <a:schemeClr val="tx1"/>
                    </a:gs>
                  </a:gsLst>
                  <a:lin ang="5400000" scaled="1"/>
                </a:gradFill>
              </a:rPr>
            </a:br>
            <a:r>
              <a:rPr lang="en-US" dirty="0"/>
              <a:t/>
            </a:r>
            <a:br>
              <a:rPr lang="en-US" dirty="0"/>
            </a:br>
            <a:endParaRPr lang="en-US" dirty="0"/>
          </a:p>
        </p:txBody>
      </p:sp>
      <p:sp>
        <p:nvSpPr>
          <p:cNvPr id="3" name="Text Placeholder 2"/>
          <p:cNvSpPr>
            <a:spLocks noGrp="1"/>
          </p:cNvSpPr>
          <p:nvPr>
            <p:ph type="body" sz="quarter" idx="10"/>
          </p:nvPr>
        </p:nvSpPr>
        <p:spPr>
          <a:xfrm>
            <a:off x="1094850" y="2448352"/>
            <a:ext cx="5453684" cy="926932"/>
          </a:xfrm>
        </p:spPr>
        <p:txBody>
          <a:bodyPr/>
          <a:lstStyle/>
          <a:p>
            <a:r>
              <a:rPr lang="en-US" dirty="0"/>
              <a:t>Platform opportunities </a:t>
            </a:r>
            <a:br>
              <a:rPr lang="en-US" dirty="0"/>
            </a:br>
            <a:r>
              <a:rPr lang="en-US" dirty="0"/>
              <a:t>available today</a:t>
            </a:r>
          </a:p>
        </p:txBody>
      </p:sp>
      <p:grpSp>
        <p:nvGrpSpPr>
          <p:cNvPr id="5" name="Group 4"/>
          <p:cNvGrpSpPr/>
          <p:nvPr/>
        </p:nvGrpSpPr>
        <p:grpSpPr>
          <a:xfrm>
            <a:off x="8504231" y="2329961"/>
            <a:ext cx="3931363" cy="2322247"/>
            <a:chOff x="8504555" y="2329795"/>
            <a:chExt cx="3931920" cy="2322576"/>
          </a:xfrm>
        </p:grpSpPr>
        <p:sp>
          <p:nvSpPr>
            <p:cNvPr id="7" name="Rectangle 6"/>
            <p:cNvSpPr/>
            <p:nvPr/>
          </p:nvSpPr>
          <p:spPr bwMode="auto">
            <a:xfrm>
              <a:off x="8504555" y="2329795"/>
              <a:ext cx="3931920" cy="232257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10335529" y="2920803"/>
              <a:ext cx="1886332" cy="1336233"/>
              <a:chOff x="10305156" y="2932718"/>
              <a:chExt cx="1886332" cy="1336233"/>
            </a:xfrm>
          </p:grpSpPr>
          <p:pic>
            <p:nvPicPr>
              <p:cNvPr id="64" name="Picture 63"/>
              <p:cNvPicPr>
                <a:picLocks noChangeAspect="1"/>
              </p:cNvPicPr>
              <p:nvPr/>
            </p:nvPicPr>
            <p:blipFill rotWithShape="1">
              <a:blip r:embed="rId5"/>
              <a:srcRect r="5237"/>
              <a:stretch/>
            </p:blipFill>
            <p:spPr>
              <a:xfrm>
                <a:off x="10562667" y="3012832"/>
                <a:ext cx="1362840" cy="898768"/>
              </a:xfrm>
              <a:prstGeom prst="rect">
                <a:avLst/>
              </a:prstGeom>
            </p:spPr>
          </p:pic>
          <p:pic>
            <p:nvPicPr>
              <p:cNvPr id="66" name="Picture 65"/>
              <p:cNvPicPr>
                <a:picLocks noChangeAspect="1"/>
              </p:cNvPicPr>
              <p:nvPr/>
            </p:nvPicPr>
            <p:blipFill>
              <a:blip r:embed="rId6"/>
              <a:stretch>
                <a:fillRect/>
              </a:stretch>
            </p:blipFill>
            <p:spPr>
              <a:xfrm>
                <a:off x="10305156" y="2932718"/>
                <a:ext cx="1886332" cy="1336233"/>
              </a:xfrm>
              <a:prstGeom prst="rect">
                <a:avLst/>
              </a:prstGeom>
            </p:spPr>
          </p:pic>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034" y="2466532"/>
              <a:ext cx="1226392" cy="865285"/>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8928" y="3472887"/>
              <a:ext cx="1807624" cy="1051708"/>
            </a:xfrm>
            <a:prstGeom prst="rect">
              <a:avLst/>
            </a:prstGeom>
          </p:spPr>
        </p:pic>
      </p:grpSp>
    </p:spTree>
    <p:extLst>
      <p:ext uri="{BB962C8B-B14F-4D97-AF65-F5344CB8AC3E}">
        <p14:creationId xmlns:p14="http://schemas.microsoft.com/office/powerpoint/2010/main" val="19834904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103438" y="2076884"/>
            <a:ext cx="5938838" cy="1292662"/>
          </a:xfrm>
        </p:spPr>
        <p:txBody>
          <a:bodyPr/>
          <a:lstStyle/>
          <a:p>
            <a:r>
              <a:rPr lang="en-US" dirty="0" smtClean="0"/>
              <a:t>Office 365 Connectors Overview</a:t>
            </a:r>
            <a:endParaRPr lang="en-US" dirty="0"/>
          </a:p>
        </p:txBody>
      </p:sp>
      <p:sp>
        <p:nvSpPr>
          <p:cNvPr id="5" name="Text Placeholder 4"/>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288028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What is an Office 365 Connector</a:t>
            </a:r>
            <a:endParaRPr lang="en-US" dirty="0"/>
          </a:p>
        </p:txBody>
      </p:sp>
      <p:sp>
        <p:nvSpPr>
          <p:cNvPr id="2" name="Text Placeholder 1"/>
          <p:cNvSpPr>
            <a:spLocks noGrp="1"/>
          </p:cNvSpPr>
          <p:nvPr>
            <p:ph type="body" sz="quarter" idx="10"/>
          </p:nvPr>
        </p:nvSpPr>
        <p:spPr>
          <a:xfrm>
            <a:off x="274638" y="1212850"/>
            <a:ext cx="6897127" cy="4308872"/>
          </a:xfrm>
        </p:spPr>
        <p:txBody>
          <a:bodyPr/>
          <a:lstStyle/>
          <a:p>
            <a:r>
              <a:rPr lang="en-US" dirty="0" smtClean="0"/>
              <a:t>Enables useful third party information to be sent into Office 365 Groups</a:t>
            </a:r>
          </a:p>
          <a:p>
            <a:pPr lvl="1"/>
            <a:r>
              <a:rPr lang="en-US" dirty="0" smtClean="0"/>
              <a:t>Allows users to have conversations, collaborate, and take action on third party data</a:t>
            </a:r>
          </a:p>
          <a:p>
            <a:pPr lvl="1"/>
            <a:r>
              <a:rPr lang="en-US" dirty="0" smtClean="0"/>
              <a:t>Information sent into Connectors can be transactional or aggregated</a:t>
            </a:r>
          </a:p>
          <a:p>
            <a:pPr lvl="1"/>
            <a:r>
              <a:rPr lang="en-US" dirty="0" smtClean="0"/>
              <a:t>Connectors can be added to Groups from the </a:t>
            </a:r>
            <a:r>
              <a:rPr lang="en-US" dirty="0" smtClean="0"/>
              <a:t>Connector Catalog in </a:t>
            </a:r>
            <a:r>
              <a:rPr lang="en-US" dirty="0" smtClean="0"/>
              <a:t>Office 365 or from third party applications</a:t>
            </a:r>
          </a:p>
          <a:p>
            <a:pPr lvl="1"/>
            <a:r>
              <a:rPr lang="en-US" dirty="0" smtClean="0"/>
              <a:t>Office 365 provides a Connectors catalog for efficient developer publication</a:t>
            </a:r>
            <a:r>
              <a:rPr lang="en-US" dirty="0"/>
              <a:t> </a:t>
            </a:r>
            <a:r>
              <a:rPr lang="en-US" dirty="0" smtClean="0"/>
              <a:t>and user discovery</a:t>
            </a:r>
            <a:endParaRPr lang="en-US" dirty="0"/>
          </a:p>
        </p:txBody>
      </p:sp>
      <p:pic>
        <p:nvPicPr>
          <p:cNvPr id="8" name="Picture 7"/>
          <p:cNvPicPr>
            <a:picLocks noChangeAspect="1"/>
          </p:cNvPicPr>
          <p:nvPr/>
        </p:nvPicPr>
        <p:blipFill>
          <a:blip r:embed="rId2"/>
          <a:stretch>
            <a:fillRect/>
          </a:stretch>
        </p:blipFill>
        <p:spPr>
          <a:xfrm>
            <a:off x="7171765" y="1713475"/>
            <a:ext cx="4665767" cy="4292506"/>
          </a:xfrm>
          <a:prstGeom prst="rect">
            <a:avLst/>
          </a:prstGeom>
          <a:ln>
            <a:solidFill>
              <a:srgbClr val="D93B00"/>
            </a:solidFill>
          </a:ln>
        </p:spPr>
      </p:pic>
    </p:spTree>
    <p:extLst>
      <p:ext uri="{BB962C8B-B14F-4D97-AF65-F5344CB8AC3E}">
        <p14:creationId xmlns:p14="http://schemas.microsoft.com/office/powerpoint/2010/main" val="9718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89724"/>
          <a:stretch/>
        </p:blipFill>
        <p:spPr>
          <a:xfrm>
            <a:off x="10622068" y="1320967"/>
            <a:ext cx="892980" cy="850131"/>
          </a:xfrm>
          <a:prstGeom prst="rect">
            <a:avLst/>
          </a:prstGeom>
        </p:spPr>
      </p:pic>
      <p:sp>
        <p:nvSpPr>
          <p:cNvPr id="3" name="Title 2"/>
          <p:cNvSpPr>
            <a:spLocks noGrp="1"/>
          </p:cNvSpPr>
          <p:nvPr>
            <p:ph type="title"/>
          </p:nvPr>
        </p:nvSpPr>
        <p:spPr/>
        <p:txBody>
          <a:bodyPr/>
          <a:lstStyle/>
          <a:p>
            <a:pPr lvl="0"/>
            <a:r>
              <a:rPr lang="en-US" dirty="0" smtClean="0"/>
              <a:t>Types of Connectors</a:t>
            </a:r>
            <a:endParaRPr lang="en-US" dirty="0"/>
          </a:p>
        </p:txBody>
      </p:sp>
      <p:sp>
        <p:nvSpPr>
          <p:cNvPr id="2" name="Text Placeholder 1"/>
          <p:cNvSpPr>
            <a:spLocks noGrp="1"/>
          </p:cNvSpPr>
          <p:nvPr>
            <p:ph type="body" sz="quarter" idx="10"/>
          </p:nvPr>
        </p:nvSpPr>
        <p:spPr>
          <a:xfrm>
            <a:off x="274638" y="1212850"/>
            <a:ext cx="11887200" cy="4462760"/>
          </a:xfrm>
        </p:spPr>
        <p:txBody>
          <a:bodyPr/>
          <a:lstStyle/>
          <a:p>
            <a:r>
              <a:rPr lang="en-US" dirty="0" smtClean="0"/>
              <a:t>First Party Connectors</a:t>
            </a:r>
          </a:p>
          <a:p>
            <a:pPr lvl="1"/>
            <a:r>
              <a:rPr lang="en-US" dirty="0" smtClean="0"/>
              <a:t>Built or curated by Microsoft, typically in response to popularity, scenario, or reach</a:t>
            </a:r>
          </a:p>
          <a:p>
            <a:pPr lvl="1"/>
            <a:r>
              <a:rPr lang="en-US" dirty="0" smtClean="0"/>
              <a:t>Available through the Connectors catalog</a:t>
            </a:r>
          </a:p>
          <a:p>
            <a:pPr lvl="1"/>
            <a:r>
              <a:rPr lang="en-US" dirty="0" smtClean="0"/>
              <a:t>Custom configuration page allows specialized subscription to the connector</a:t>
            </a:r>
          </a:p>
          <a:p>
            <a:pPr lvl="1"/>
            <a:endParaRPr lang="en-US" dirty="0" smtClean="0"/>
          </a:p>
          <a:p>
            <a:r>
              <a:rPr lang="en-US" dirty="0" smtClean="0"/>
              <a:t>Third Party Connectors</a:t>
            </a:r>
            <a:endParaRPr lang="en-US" dirty="0"/>
          </a:p>
          <a:p>
            <a:pPr lvl="1"/>
            <a:r>
              <a:rPr lang="en-US" dirty="0" smtClean="0"/>
              <a:t>Built by any developer or third party with useful information to send into Office 365</a:t>
            </a:r>
          </a:p>
          <a:p>
            <a:pPr lvl="1"/>
            <a:r>
              <a:rPr lang="en-US" dirty="0" smtClean="0"/>
              <a:t>Available through the Connectors catalog or through the third parties application(s)</a:t>
            </a:r>
          </a:p>
          <a:p>
            <a:pPr lvl="1"/>
            <a:r>
              <a:rPr lang="en-US" dirty="0" smtClean="0"/>
              <a:t>Custom subscriptions managed by the third party from their application</a:t>
            </a:r>
          </a:p>
          <a:p>
            <a:pPr lvl="1"/>
            <a:endParaRPr lang="en-US"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1647" y="3569736"/>
            <a:ext cx="1480128" cy="14801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1711" y="2142851"/>
            <a:ext cx="768096" cy="7680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866" y="1374755"/>
            <a:ext cx="768096" cy="768096"/>
          </a:xfrm>
          <a:prstGeom prst="rect">
            <a:avLst/>
          </a:prstGeom>
        </p:spPr>
      </p:pic>
      <p:pic>
        <p:nvPicPr>
          <p:cNvPr id="7" name="Picture 6"/>
          <p:cNvPicPr>
            <a:picLocks noChangeAspect="1"/>
          </p:cNvPicPr>
          <p:nvPr/>
        </p:nvPicPr>
        <p:blipFill rotWithShape="1">
          <a:blip r:embed="rId6"/>
          <a:srcRect l="1" t="24199" r="9412" b="66877"/>
          <a:stretch/>
        </p:blipFill>
        <p:spPr>
          <a:xfrm>
            <a:off x="9911724" y="2197333"/>
            <a:ext cx="683032" cy="608417"/>
          </a:xfrm>
          <a:prstGeom prst="rect">
            <a:avLst/>
          </a:prstGeom>
        </p:spPr>
      </p:pic>
    </p:spTree>
    <p:extLst>
      <p:ext uri="{BB962C8B-B14F-4D97-AF65-F5344CB8AC3E}">
        <p14:creationId xmlns:p14="http://schemas.microsoft.com/office/powerpoint/2010/main" val="51984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smtClean="0"/>
              <a:t>Early Adopters</a:t>
            </a:r>
            <a:endParaRPr lang="en-US" dirty="0"/>
          </a:p>
        </p:txBody>
      </p:sp>
      <p:pic>
        <p:nvPicPr>
          <p:cNvPr id="4" name="Picture 3"/>
          <p:cNvPicPr>
            <a:picLocks noChangeAspect="1"/>
          </p:cNvPicPr>
          <p:nvPr/>
        </p:nvPicPr>
        <p:blipFill rotWithShape="1">
          <a:blip r:embed="rId2"/>
          <a:srcRect b="89944"/>
          <a:stretch/>
        </p:blipFill>
        <p:spPr>
          <a:xfrm>
            <a:off x="7751797" y="2374584"/>
            <a:ext cx="1041400" cy="587459"/>
          </a:xfrm>
          <a:prstGeom prst="rect">
            <a:avLst/>
          </a:prstGeom>
        </p:spPr>
      </p:pic>
      <p:pic>
        <p:nvPicPr>
          <p:cNvPr id="5" name="Picture 4"/>
          <p:cNvPicPr>
            <a:picLocks noChangeAspect="1"/>
          </p:cNvPicPr>
          <p:nvPr/>
        </p:nvPicPr>
        <p:blipFill rotWithShape="1">
          <a:blip r:embed="rId3"/>
          <a:srcRect b="89902"/>
          <a:stretch/>
        </p:blipFill>
        <p:spPr>
          <a:xfrm>
            <a:off x="6259754" y="1347695"/>
            <a:ext cx="977900" cy="609183"/>
          </a:xfrm>
          <a:prstGeom prst="rect">
            <a:avLst/>
          </a:prstGeom>
        </p:spPr>
      </p:pic>
      <p:pic>
        <p:nvPicPr>
          <p:cNvPr id="6" name="Picture 5"/>
          <p:cNvPicPr>
            <a:picLocks noChangeAspect="1"/>
          </p:cNvPicPr>
          <p:nvPr/>
        </p:nvPicPr>
        <p:blipFill rotWithShape="1">
          <a:blip r:embed="rId4"/>
          <a:srcRect b="92613"/>
          <a:stretch/>
        </p:blipFill>
        <p:spPr>
          <a:xfrm>
            <a:off x="3130030" y="4162234"/>
            <a:ext cx="863600" cy="466252"/>
          </a:xfrm>
          <a:prstGeom prst="rect">
            <a:avLst/>
          </a:prstGeom>
        </p:spPr>
      </p:pic>
      <p:pic>
        <p:nvPicPr>
          <p:cNvPr id="7" name="Picture 6"/>
          <p:cNvPicPr>
            <a:picLocks noChangeAspect="1"/>
          </p:cNvPicPr>
          <p:nvPr/>
        </p:nvPicPr>
        <p:blipFill rotWithShape="1">
          <a:blip r:embed="rId5"/>
          <a:srcRect b="88317"/>
          <a:stretch/>
        </p:blipFill>
        <p:spPr>
          <a:xfrm>
            <a:off x="1734561" y="2924564"/>
            <a:ext cx="787400" cy="707732"/>
          </a:xfrm>
          <a:prstGeom prst="rect">
            <a:avLst/>
          </a:prstGeom>
        </p:spPr>
      </p:pic>
      <p:pic>
        <p:nvPicPr>
          <p:cNvPr id="8" name="Picture 7"/>
          <p:cNvPicPr>
            <a:picLocks noChangeAspect="1"/>
          </p:cNvPicPr>
          <p:nvPr/>
        </p:nvPicPr>
        <p:blipFill rotWithShape="1">
          <a:blip r:embed="rId6"/>
          <a:srcRect b="91575"/>
          <a:stretch/>
        </p:blipFill>
        <p:spPr>
          <a:xfrm>
            <a:off x="3475440" y="2775963"/>
            <a:ext cx="660400" cy="528536"/>
          </a:xfrm>
          <a:prstGeom prst="rect">
            <a:avLst/>
          </a:prstGeom>
        </p:spPr>
      </p:pic>
      <p:pic>
        <p:nvPicPr>
          <p:cNvPr id="10" name="Picture 9"/>
          <p:cNvPicPr>
            <a:picLocks noChangeAspect="1"/>
          </p:cNvPicPr>
          <p:nvPr/>
        </p:nvPicPr>
        <p:blipFill rotWithShape="1">
          <a:blip r:embed="rId7"/>
          <a:srcRect b="87468"/>
          <a:stretch/>
        </p:blipFill>
        <p:spPr>
          <a:xfrm>
            <a:off x="1606406" y="3757965"/>
            <a:ext cx="685800" cy="630238"/>
          </a:xfrm>
          <a:prstGeom prst="rect">
            <a:avLst/>
          </a:prstGeom>
        </p:spPr>
      </p:pic>
      <p:pic>
        <p:nvPicPr>
          <p:cNvPr id="11" name="Picture 10"/>
          <p:cNvPicPr>
            <a:picLocks noChangeAspect="1"/>
          </p:cNvPicPr>
          <p:nvPr/>
        </p:nvPicPr>
        <p:blipFill rotWithShape="1">
          <a:blip r:embed="rId8"/>
          <a:srcRect b="88247"/>
          <a:stretch/>
        </p:blipFill>
        <p:spPr>
          <a:xfrm>
            <a:off x="10582167" y="4260374"/>
            <a:ext cx="812800" cy="674673"/>
          </a:xfrm>
          <a:prstGeom prst="rect">
            <a:avLst/>
          </a:prstGeom>
        </p:spPr>
      </p:pic>
      <p:pic>
        <p:nvPicPr>
          <p:cNvPr id="12" name="Picture 11"/>
          <p:cNvPicPr>
            <a:picLocks noChangeAspect="1"/>
          </p:cNvPicPr>
          <p:nvPr/>
        </p:nvPicPr>
        <p:blipFill rotWithShape="1">
          <a:blip r:embed="rId9"/>
          <a:srcRect b="89575"/>
          <a:stretch/>
        </p:blipFill>
        <p:spPr>
          <a:xfrm>
            <a:off x="9359287" y="3126475"/>
            <a:ext cx="812800" cy="654050"/>
          </a:xfrm>
          <a:prstGeom prst="rect">
            <a:avLst/>
          </a:prstGeom>
        </p:spPr>
      </p:pic>
      <p:pic>
        <p:nvPicPr>
          <p:cNvPr id="13" name="Picture 12"/>
          <p:cNvPicPr>
            <a:picLocks noChangeAspect="1"/>
          </p:cNvPicPr>
          <p:nvPr/>
        </p:nvPicPr>
        <p:blipFill rotWithShape="1">
          <a:blip r:embed="rId10"/>
          <a:srcRect b="88821"/>
          <a:stretch/>
        </p:blipFill>
        <p:spPr>
          <a:xfrm>
            <a:off x="7007011" y="1640073"/>
            <a:ext cx="685800" cy="670132"/>
          </a:xfrm>
          <a:prstGeom prst="rect">
            <a:avLst/>
          </a:prstGeom>
        </p:spPr>
      </p:pic>
      <p:pic>
        <p:nvPicPr>
          <p:cNvPr id="14" name="Picture 13"/>
          <p:cNvPicPr>
            <a:picLocks noChangeAspect="1"/>
          </p:cNvPicPr>
          <p:nvPr/>
        </p:nvPicPr>
        <p:blipFill rotWithShape="1">
          <a:blip r:embed="rId11"/>
          <a:srcRect r="7739" b="90407"/>
          <a:stretch/>
        </p:blipFill>
        <p:spPr>
          <a:xfrm>
            <a:off x="3176823" y="3464415"/>
            <a:ext cx="527270" cy="577509"/>
          </a:xfrm>
          <a:prstGeom prst="rect">
            <a:avLst/>
          </a:prstGeom>
        </p:spPr>
      </p:pic>
      <p:pic>
        <p:nvPicPr>
          <p:cNvPr id="15" name="Picture 14"/>
          <p:cNvPicPr>
            <a:picLocks noChangeAspect="1"/>
          </p:cNvPicPr>
          <p:nvPr/>
        </p:nvPicPr>
        <p:blipFill rotWithShape="1">
          <a:blip r:embed="rId12"/>
          <a:srcRect b="86345"/>
          <a:stretch/>
        </p:blipFill>
        <p:spPr>
          <a:xfrm>
            <a:off x="8430257" y="5621976"/>
            <a:ext cx="698500" cy="821990"/>
          </a:xfrm>
          <a:prstGeom prst="rect">
            <a:avLst/>
          </a:prstGeom>
        </p:spPr>
      </p:pic>
      <p:pic>
        <p:nvPicPr>
          <p:cNvPr id="16" name="Picture 15"/>
          <p:cNvPicPr>
            <a:picLocks noChangeAspect="1"/>
          </p:cNvPicPr>
          <p:nvPr/>
        </p:nvPicPr>
        <p:blipFill rotWithShape="1">
          <a:blip r:embed="rId13"/>
          <a:srcRect r="12895" b="91241"/>
          <a:stretch/>
        </p:blipFill>
        <p:spPr>
          <a:xfrm>
            <a:off x="1357011" y="1662981"/>
            <a:ext cx="519926" cy="472741"/>
          </a:xfrm>
          <a:prstGeom prst="rect">
            <a:avLst/>
          </a:prstGeom>
        </p:spPr>
      </p:pic>
      <p:pic>
        <p:nvPicPr>
          <p:cNvPr id="17" name="Picture 16"/>
          <p:cNvPicPr>
            <a:picLocks noChangeAspect="1"/>
          </p:cNvPicPr>
          <p:nvPr/>
        </p:nvPicPr>
        <p:blipFill rotWithShape="1">
          <a:blip r:embed="rId14"/>
          <a:srcRect t="64919" b="9739"/>
          <a:stretch/>
        </p:blipFill>
        <p:spPr>
          <a:xfrm>
            <a:off x="1259081" y="2338644"/>
            <a:ext cx="698500" cy="469901"/>
          </a:xfrm>
          <a:prstGeom prst="rect">
            <a:avLst/>
          </a:prstGeom>
        </p:spPr>
      </p:pic>
      <p:pic>
        <p:nvPicPr>
          <p:cNvPr id="19" name="Picture 18"/>
          <p:cNvPicPr>
            <a:picLocks noChangeAspect="1"/>
          </p:cNvPicPr>
          <p:nvPr/>
        </p:nvPicPr>
        <p:blipFill rotWithShape="1">
          <a:blip r:embed="rId14"/>
          <a:srcRect l="6820" t="2140" r="-1" b="64641"/>
          <a:stretch/>
        </p:blipFill>
        <p:spPr>
          <a:xfrm>
            <a:off x="5585408" y="4714846"/>
            <a:ext cx="650870" cy="615951"/>
          </a:xfrm>
          <a:prstGeom prst="rect">
            <a:avLst/>
          </a:prstGeom>
        </p:spPr>
      </p:pic>
      <p:pic>
        <p:nvPicPr>
          <p:cNvPr id="20" name="Picture 19"/>
          <p:cNvPicPr>
            <a:picLocks noChangeAspect="1"/>
          </p:cNvPicPr>
          <p:nvPr/>
        </p:nvPicPr>
        <p:blipFill rotWithShape="1">
          <a:blip r:embed="rId7"/>
          <a:srcRect t="21054" b="66004"/>
          <a:stretch/>
        </p:blipFill>
        <p:spPr>
          <a:xfrm>
            <a:off x="1287023" y="4521345"/>
            <a:ext cx="685800" cy="650875"/>
          </a:xfrm>
          <a:prstGeom prst="rect">
            <a:avLst/>
          </a:prstGeom>
        </p:spPr>
      </p:pic>
      <p:pic>
        <p:nvPicPr>
          <p:cNvPr id="21" name="Picture 20"/>
          <p:cNvPicPr>
            <a:picLocks noChangeAspect="1"/>
          </p:cNvPicPr>
          <p:nvPr/>
        </p:nvPicPr>
        <p:blipFill rotWithShape="1">
          <a:blip r:embed="rId7"/>
          <a:srcRect t="42077" b="43782"/>
          <a:stretch/>
        </p:blipFill>
        <p:spPr>
          <a:xfrm>
            <a:off x="300080" y="4197955"/>
            <a:ext cx="685800" cy="711200"/>
          </a:xfrm>
          <a:prstGeom prst="rect">
            <a:avLst/>
          </a:prstGeom>
        </p:spPr>
      </p:pic>
      <p:pic>
        <p:nvPicPr>
          <p:cNvPr id="22" name="Picture 21"/>
          <p:cNvPicPr>
            <a:picLocks noChangeAspect="1"/>
          </p:cNvPicPr>
          <p:nvPr/>
        </p:nvPicPr>
        <p:blipFill rotWithShape="1">
          <a:blip r:embed="rId7"/>
          <a:srcRect t="63967" b="22144"/>
          <a:stretch/>
        </p:blipFill>
        <p:spPr>
          <a:xfrm>
            <a:off x="844214" y="3426421"/>
            <a:ext cx="685800" cy="698500"/>
          </a:xfrm>
          <a:prstGeom prst="rect">
            <a:avLst/>
          </a:prstGeom>
        </p:spPr>
      </p:pic>
      <p:pic>
        <p:nvPicPr>
          <p:cNvPr id="25" name="Picture 24"/>
          <p:cNvPicPr>
            <a:picLocks noChangeAspect="1"/>
          </p:cNvPicPr>
          <p:nvPr/>
        </p:nvPicPr>
        <p:blipFill rotWithShape="1">
          <a:blip r:embed="rId7"/>
          <a:srcRect t="85985"/>
          <a:stretch/>
        </p:blipFill>
        <p:spPr>
          <a:xfrm>
            <a:off x="486262" y="2107967"/>
            <a:ext cx="685800" cy="704851"/>
          </a:xfrm>
          <a:prstGeom prst="rect">
            <a:avLst/>
          </a:prstGeom>
        </p:spPr>
      </p:pic>
      <p:pic>
        <p:nvPicPr>
          <p:cNvPr id="26" name="Picture 25"/>
          <p:cNvPicPr>
            <a:picLocks noChangeAspect="1"/>
          </p:cNvPicPr>
          <p:nvPr/>
        </p:nvPicPr>
        <p:blipFill rotWithShape="1">
          <a:blip r:embed="rId12"/>
          <a:srcRect t="18606" b="70468"/>
          <a:stretch/>
        </p:blipFill>
        <p:spPr>
          <a:xfrm>
            <a:off x="5574107" y="5699411"/>
            <a:ext cx="698500" cy="657726"/>
          </a:xfrm>
          <a:prstGeom prst="rect">
            <a:avLst/>
          </a:prstGeom>
        </p:spPr>
      </p:pic>
      <p:pic>
        <p:nvPicPr>
          <p:cNvPr id="27" name="Picture 26"/>
          <p:cNvPicPr>
            <a:picLocks noChangeAspect="1"/>
          </p:cNvPicPr>
          <p:nvPr/>
        </p:nvPicPr>
        <p:blipFill rotWithShape="1">
          <a:blip r:embed="rId12"/>
          <a:srcRect t="35950" b="52341"/>
          <a:stretch/>
        </p:blipFill>
        <p:spPr>
          <a:xfrm>
            <a:off x="181635" y="2795322"/>
            <a:ext cx="698500" cy="704851"/>
          </a:xfrm>
          <a:prstGeom prst="rect">
            <a:avLst/>
          </a:prstGeom>
        </p:spPr>
      </p:pic>
      <p:pic>
        <p:nvPicPr>
          <p:cNvPr id="28" name="Picture 27"/>
          <p:cNvPicPr>
            <a:picLocks noChangeAspect="1"/>
          </p:cNvPicPr>
          <p:nvPr/>
        </p:nvPicPr>
        <p:blipFill rotWithShape="1">
          <a:blip r:embed="rId12"/>
          <a:srcRect t="54048" b="34226"/>
          <a:stretch/>
        </p:blipFill>
        <p:spPr>
          <a:xfrm>
            <a:off x="7099913" y="3499895"/>
            <a:ext cx="698500" cy="705852"/>
          </a:xfrm>
          <a:prstGeom prst="rect">
            <a:avLst/>
          </a:prstGeom>
        </p:spPr>
      </p:pic>
      <p:pic>
        <p:nvPicPr>
          <p:cNvPr id="29" name="Picture 28"/>
          <p:cNvPicPr>
            <a:picLocks noChangeAspect="1"/>
          </p:cNvPicPr>
          <p:nvPr/>
        </p:nvPicPr>
        <p:blipFill rotWithShape="1">
          <a:blip r:embed="rId12"/>
          <a:srcRect t="70860" b="15902"/>
          <a:stretch/>
        </p:blipFill>
        <p:spPr>
          <a:xfrm>
            <a:off x="3895383" y="4161263"/>
            <a:ext cx="698500" cy="796925"/>
          </a:xfrm>
          <a:prstGeom prst="rect">
            <a:avLst/>
          </a:prstGeom>
        </p:spPr>
      </p:pic>
      <p:pic>
        <p:nvPicPr>
          <p:cNvPr id="30" name="Picture 29"/>
          <p:cNvPicPr>
            <a:picLocks noChangeAspect="1"/>
          </p:cNvPicPr>
          <p:nvPr/>
        </p:nvPicPr>
        <p:blipFill rotWithShape="1">
          <a:blip r:embed="rId12"/>
          <a:srcRect t="90955"/>
          <a:stretch/>
        </p:blipFill>
        <p:spPr>
          <a:xfrm>
            <a:off x="323142" y="1516855"/>
            <a:ext cx="698500" cy="544513"/>
          </a:xfrm>
          <a:prstGeom prst="rect">
            <a:avLst/>
          </a:prstGeom>
        </p:spPr>
      </p:pic>
      <p:pic>
        <p:nvPicPr>
          <p:cNvPr id="31" name="Picture 30"/>
          <p:cNvPicPr>
            <a:picLocks noChangeAspect="1"/>
          </p:cNvPicPr>
          <p:nvPr/>
        </p:nvPicPr>
        <p:blipFill rotWithShape="1">
          <a:blip r:embed="rId5"/>
          <a:srcRect t="17324" b="71533"/>
          <a:stretch/>
        </p:blipFill>
        <p:spPr>
          <a:xfrm>
            <a:off x="4613987" y="5500899"/>
            <a:ext cx="787400" cy="675023"/>
          </a:xfrm>
          <a:prstGeom prst="rect">
            <a:avLst/>
          </a:prstGeom>
        </p:spPr>
      </p:pic>
      <p:pic>
        <p:nvPicPr>
          <p:cNvPr id="32" name="Picture 31"/>
          <p:cNvPicPr>
            <a:picLocks noChangeAspect="1"/>
          </p:cNvPicPr>
          <p:nvPr/>
        </p:nvPicPr>
        <p:blipFill rotWithShape="1">
          <a:blip r:embed="rId5"/>
          <a:srcRect t="36997" b="53658"/>
          <a:stretch/>
        </p:blipFill>
        <p:spPr>
          <a:xfrm>
            <a:off x="10898140" y="5725971"/>
            <a:ext cx="787400" cy="566111"/>
          </a:xfrm>
          <a:prstGeom prst="rect">
            <a:avLst/>
          </a:prstGeom>
        </p:spPr>
      </p:pic>
      <p:pic>
        <p:nvPicPr>
          <p:cNvPr id="33" name="Picture 32"/>
          <p:cNvPicPr>
            <a:picLocks noChangeAspect="1"/>
          </p:cNvPicPr>
          <p:nvPr/>
        </p:nvPicPr>
        <p:blipFill rotWithShape="1">
          <a:blip r:embed="rId5"/>
          <a:srcRect t="53970" b="34378"/>
          <a:stretch/>
        </p:blipFill>
        <p:spPr>
          <a:xfrm>
            <a:off x="1271839" y="5586230"/>
            <a:ext cx="787400" cy="705852"/>
          </a:xfrm>
          <a:prstGeom prst="rect">
            <a:avLst/>
          </a:prstGeom>
        </p:spPr>
      </p:pic>
      <p:pic>
        <p:nvPicPr>
          <p:cNvPr id="34" name="Picture 33"/>
          <p:cNvPicPr>
            <a:picLocks noChangeAspect="1"/>
          </p:cNvPicPr>
          <p:nvPr/>
        </p:nvPicPr>
        <p:blipFill rotWithShape="1">
          <a:blip r:embed="rId5"/>
          <a:srcRect t="71499" b="17379"/>
          <a:stretch/>
        </p:blipFill>
        <p:spPr>
          <a:xfrm>
            <a:off x="11291840" y="5009628"/>
            <a:ext cx="787400" cy="673769"/>
          </a:xfrm>
          <a:prstGeom prst="rect">
            <a:avLst/>
          </a:prstGeom>
        </p:spPr>
      </p:pic>
      <p:pic>
        <p:nvPicPr>
          <p:cNvPr id="36" name="Picture 35"/>
          <p:cNvPicPr>
            <a:picLocks noChangeAspect="1"/>
          </p:cNvPicPr>
          <p:nvPr/>
        </p:nvPicPr>
        <p:blipFill rotWithShape="1">
          <a:blip r:embed="rId5"/>
          <a:srcRect t="89282"/>
          <a:stretch/>
        </p:blipFill>
        <p:spPr>
          <a:xfrm>
            <a:off x="9099331" y="5289804"/>
            <a:ext cx="787400" cy="649288"/>
          </a:xfrm>
          <a:prstGeom prst="rect">
            <a:avLst/>
          </a:prstGeom>
        </p:spPr>
      </p:pic>
      <p:pic>
        <p:nvPicPr>
          <p:cNvPr id="37" name="Picture 36"/>
          <p:cNvPicPr>
            <a:picLocks noChangeAspect="1"/>
          </p:cNvPicPr>
          <p:nvPr/>
        </p:nvPicPr>
        <p:blipFill rotWithShape="1">
          <a:blip r:embed="rId13"/>
          <a:srcRect l="1" t="24199" r="9412" b="66877"/>
          <a:stretch/>
        </p:blipFill>
        <p:spPr>
          <a:xfrm>
            <a:off x="5486284" y="3766348"/>
            <a:ext cx="540721" cy="481652"/>
          </a:xfrm>
          <a:prstGeom prst="rect">
            <a:avLst/>
          </a:prstGeom>
        </p:spPr>
      </p:pic>
      <p:pic>
        <p:nvPicPr>
          <p:cNvPr id="38" name="Picture 37"/>
          <p:cNvPicPr>
            <a:picLocks noChangeAspect="1"/>
          </p:cNvPicPr>
          <p:nvPr/>
        </p:nvPicPr>
        <p:blipFill rotWithShape="1">
          <a:blip r:embed="rId13"/>
          <a:srcRect t="43377" r="7443" b="44000"/>
          <a:stretch/>
        </p:blipFill>
        <p:spPr>
          <a:xfrm>
            <a:off x="9716753" y="4486955"/>
            <a:ext cx="552471" cy="681328"/>
          </a:xfrm>
          <a:prstGeom prst="rect">
            <a:avLst/>
          </a:prstGeom>
        </p:spPr>
      </p:pic>
      <p:pic>
        <p:nvPicPr>
          <p:cNvPr id="39" name="Picture 38"/>
          <p:cNvPicPr>
            <a:picLocks noChangeAspect="1"/>
          </p:cNvPicPr>
          <p:nvPr/>
        </p:nvPicPr>
        <p:blipFill rotWithShape="1">
          <a:blip r:embed="rId13"/>
          <a:srcRect t="67257" r="14496" b="20701"/>
          <a:stretch/>
        </p:blipFill>
        <p:spPr>
          <a:xfrm>
            <a:off x="3971660" y="3342821"/>
            <a:ext cx="510371" cy="649935"/>
          </a:xfrm>
          <a:prstGeom prst="rect">
            <a:avLst/>
          </a:prstGeom>
        </p:spPr>
      </p:pic>
      <p:pic>
        <p:nvPicPr>
          <p:cNvPr id="40" name="Picture 39"/>
          <p:cNvPicPr>
            <a:picLocks noChangeAspect="1"/>
          </p:cNvPicPr>
          <p:nvPr/>
        </p:nvPicPr>
        <p:blipFill rotWithShape="1">
          <a:blip r:embed="rId13"/>
          <a:srcRect t="86353" r="2128"/>
          <a:stretch/>
        </p:blipFill>
        <p:spPr>
          <a:xfrm>
            <a:off x="2502655" y="3792963"/>
            <a:ext cx="584197" cy="736599"/>
          </a:xfrm>
          <a:prstGeom prst="rect">
            <a:avLst/>
          </a:prstGeom>
        </p:spPr>
      </p:pic>
      <p:pic>
        <p:nvPicPr>
          <p:cNvPr id="41" name="Picture 40"/>
          <p:cNvPicPr>
            <a:picLocks noChangeAspect="1"/>
          </p:cNvPicPr>
          <p:nvPr/>
        </p:nvPicPr>
        <p:blipFill rotWithShape="1">
          <a:blip r:embed="rId8"/>
          <a:srcRect t="23168" b="65825"/>
          <a:stretch/>
        </p:blipFill>
        <p:spPr>
          <a:xfrm>
            <a:off x="2140132" y="1373246"/>
            <a:ext cx="812800" cy="631836"/>
          </a:xfrm>
          <a:prstGeom prst="rect">
            <a:avLst/>
          </a:prstGeom>
        </p:spPr>
      </p:pic>
      <p:pic>
        <p:nvPicPr>
          <p:cNvPr id="43" name="Picture 42"/>
          <p:cNvPicPr>
            <a:picLocks noChangeAspect="1"/>
          </p:cNvPicPr>
          <p:nvPr/>
        </p:nvPicPr>
        <p:blipFill rotWithShape="1">
          <a:blip r:embed="rId8"/>
          <a:srcRect t="69607" b="19082"/>
          <a:stretch/>
        </p:blipFill>
        <p:spPr>
          <a:xfrm>
            <a:off x="7467913" y="5297332"/>
            <a:ext cx="812800" cy="649288"/>
          </a:xfrm>
          <a:prstGeom prst="rect">
            <a:avLst/>
          </a:prstGeom>
        </p:spPr>
      </p:pic>
      <p:pic>
        <p:nvPicPr>
          <p:cNvPr id="44" name="Picture 43"/>
          <p:cNvPicPr>
            <a:picLocks noChangeAspect="1"/>
          </p:cNvPicPr>
          <p:nvPr/>
        </p:nvPicPr>
        <p:blipFill rotWithShape="1">
          <a:blip r:embed="rId8"/>
          <a:srcRect t="88108"/>
          <a:stretch/>
        </p:blipFill>
        <p:spPr>
          <a:xfrm>
            <a:off x="6422151" y="5224700"/>
            <a:ext cx="812800" cy="682657"/>
          </a:xfrm>
          <a:prstGeom prst="rect">
            <a:avLst/>
          </a:prstGeom>
        </p:spPr>
      </p:pic>
      <p:pic>
        <p:nvPicPr>
          <p:cNvPr id="45" name="Picture 44"/>
          <p:cNvPicPr>
            <a:picLocks noChangeAspect="1"/>
          </p:cNvPicPr>
          <p:nvPr/>
        </p:nvPicPr>
        <p:blipFill rotWithShape="1">
          <a:blip r:embed="rId4"/>
          <a:srcRect t="18767" b="70021"/>
          <a:stretch/>
        </p:blipFill>
        <p:spPr>
          <a:xfrm>
            <a:off x="2525471" y="2816001"/>
            <a:ext cx="863600" cy="707732"/>
          </a:xfrm>
          <a:prstGeom prst="rect">
            <a:avLst/>
          </a:prstGeom>
        </p:spPr>
      </p:pic>
      <p:pic>
        <p:nvPicPr>
          <p:cNvPr id="46" name="Picture 45"/>
          <p:cNvPicPr>
            <a:picLocks noChangeAspect="1"/>
          </p:cNvPicPr>
          <p:nvPr/>
        </p:nvPicPr>
        <p:blipFill rotWithShape="1">
          <a:blip r:embed="rId4"/>
          <a:srcRect t="39355" b="47429"/>
          <a:stretch/>
        </p:blipFill>
        <p:spPr>
          <a:xfrm>
            <a:off x="2950660" y="4700833"/>
            <a:ext cx="863600" cy="834189"/>
          </a:xfrm>
          <a:prstGeom prst="rect">
            <a:avLst/>
          </a:prstGeom>
        </p:spPr>
      </p:pic>
      <p:pic>
        <p:nvPicPr>
          <p:cNvPr id="47" name="Picture 46"/>
          <p:cNvPicPr>
            <a:picLocks noChangeAspect="1"/>
          </p:cNvPicPr>
          <p:nvPr/>
        </p:nvPicPr>
        <p:blipFill rotWithShape="1">
          <a:blip r:embed="rId4"/>
          <a:srcRect t="56842" b="32017"/>
          <a:stretch/>
        </p:blipFill>
        <p:spPr>
          <a:xfrm>
            <a:off x="2043980" y="4623005"/>
            <a:ext cx="863600" cy="703224"/>
          </a:xfrm>
          <a:prstGeom prst="rect">
            <a:avLst/>
          </a:prstGeom>
        </p:spPr>
      </p:pic>
      <p:pic>
        <p:nvPicPr>
          <p:cNvPr id="48" name="Picture 47"/>
          <p:cNvPicPr>
            <a:picLocks noChangeAspect="1"/>
          </p:cNvPicPr>
          <p:nvPr/>
        </p:nvPicPr>
        <p:blipFill rotWithShape="1">
          <a:blip r:embed="rId4"/>
          <a:srcRect t="73920" b="15002"/>
          <a:stretch/>
        </p:blipFill>
        <p:spPr>
          <a:xfrm>
            <a:off x="2550230" y="5448585"/>
            <a:ext cx="863600" cy="699231"/>
          </a:xfrm>
          <a:prstGeom prst="rect">
            <a:avLst/>
          </a:prstGeom>
        </p:spPr>
      </p:pic>
      <p:pic>
        <p:nvPicPr>
          <p:cNvPr id="49" name="Picture 48"/>
          <p:cNvPicPr>
            <a:picLocks noChangeAspect="1"/>
          </p:cNvPicPr>
          <p:nvPr/>
        </p:nvPicPr>
        <p:blipFill rotWithShape="1">
          <a:blip r:embed="rId4"/>
          <a:srcRect t="91041"/>
          <a:stretch/>
        </p:blipFill>
        <p:spPr>
          <a:xfrm>
            <a:off x="356221" y="5117927"/>
            <a:ext cx="863600" cy="565470"/>
          </a:xfrm>
          <a:prstGeom prst="rect">
            <a:avLst/>
          </a:prstGeom>
        </p:spPr>
      </p:pic>
      <p:pic>
        <p:nvPicPr>
          <p:cNvPr id="50" name="Picture 49"/>
          <p:cNvPicPr>
            <a:picLocks noChangeAspect="1"/>
          </p:cNvPicPr>
          <p:nvPr/>
        </p:nvPicPr>
        <p:blipFill rotWithShape="1">
          <a:blip r:embed="rId11"/>
          <a:srcRect t="18031" r="5831" b="72312"/>
          <a:stretch/>
        </p:blipFill>
        <p:spPr>
          <a:xfrm>
            <a:off x="4720274" y="3136722"/>
            <a:ext cx="538177" cy="581358"/>
          </a:xfrm>
          <a:prstGeom prst="rect">
            <a:avLst/>
          </a:prstGeom>
        </p:spPr>
      </p:pic>
      <p:pic>
        <p:nvPicPr>
          <p:cNvPr id="51" name="Picture 50"/>
          <p:cNvPicPr>
            <a:picLocks noChangeAspect="1"/>
          </p:cNvPicPr>
          <p:nvPr/>
        </p:nvPicPr>
        <p:blipFill rotWithShape="1">
          <a:blip r:embed="rId11"/>
          <a:srcRect l="1" t="35468" r="8105" b="55230"/>
          <a:stretch/>
        </p:blipFill>
        <p:spPr>
          <a:xfrm>
            <a:off x="2154454" y="2145802"/>
            <a:ext cx="525175" cy="559970"/>
          </a:xfrm>
          <a:prstGeom prst="rect">
            <a:avLst/>
          </a:prstGeom>
        </p:spPr>
      </p:pic>
      <p:pic>
        <p:nvPicPr>
          <p:cNvPr id="52" name="Picture 51"/>
          <p:cNvPicPr>
            <a:picLocks noChangeAspect="1"/>
          </p:cNvPicPr>
          <p:nvPr/>
        </p:nvPicPr>
        <p:blipFill rotWithShape="1">
          <a:blip r:embed="rId11"/>
          <a:srcRect t="53124" r="9368" b="35342"/>
          <a:stretch/>
        </p:blipFill>
        <p:spPr>
          <a:xfrm>
            <a:off x="7165662" y="4477223"/>
            <a:ext cx="517966" cy="694343"/>
          </a:xfrm>
          <a:prstGeom prst="rect">
            <a:avLst/>
          </a:prstGeom>
        </p:spPr>
      </p:pic>
      <p:pic>
        <p:nvPicPr>
          <p:cNvPr id="54" name="Picture 53"/>
          <p:cNvPicPr>
            <a:picLocks noChangeAspect="1"/>
          </p:cNvPicPr>
          <p:nvPr/>
        </p:nvPicPr>
        <p:blipFill rotWithShape="1">
          <a:blip r:embed="rId11"/>
          <a:srcRect t="89563" r="9076"/>
          <a:stretch/>
        </p:blipFill>
        <p:spPr>
          <a:xfrm>
            <a:off x="10120909" y="3661471"/>
            <a:ext cx="519635" cy="628260"/>
          </a:xfrm>
          <a:prstGeom prst="rect">
            <a:avLst/>
          </a:prstGeom>
        </p:spPr>
      </p:pic>
      <p:pic>
        <p:nvPicPr>
          <p:cNvPr id="55" name="Picture 54"/>
          <p:cNvPicPr>
            <a:picLocks noChangeAspect="1"/>
          </p:cNvPicPr>
          <p:nvPr/>
        </p:nvPicPr>
        <p:blipFill rotWithShape="1">
          <a:blip r:embed="rId8"/>
          <a:srcRect t="45450" b="42454"/>
          <a:stretch/>
        </p:blipFill>
        <p:spPr>
          <a:xfrm>
            <a:off x="5341957" y="2856992"/>
            <a:ext cx="812800" cy="694343"/>
          </a:xfrm>
          <a:prstGeom prst="rect">
            <a:avLst/>
          </a:prstGeom>
        </p:spPr>
      </p:pic>
      <p:pic>
        <p:nvPicPr>
          <p:cNvPr id="56" name="Picture 55"/>
          <p:cNvPicPr>
            <a:picLocks noChangeAspect="1"/>
          </p:cNvPicPr>
          <p:nvPr/>
        </p:nvPicPr>
        <p:blipFill rotWithShape="1">
          <a:blip r:embed="rId11"/>
          <a:srcRect t="71723" r="9697" b="19254"/>
          <a:stretch/>
        </p:blipFill>
        <p:spPr>
          <a:xfrm>
            <a:off x="4715587" y="3949739"/>
            <a:ext cx="516083" cy="543171"/>
          </a:xfrm>
          <a:prstGeom prst="rect">
            <a:avLst/>
          </a:prstGeom>
        </p:spPr>
      </p:pic>
      <p:pic>
        <p:nvPicPr>
          <p:cNvPr id="58" name="Picture 57"/>
          <p:cNvPicPr>
            <a:picLocks noChangeAspect="1"/>
          </p:cNvPicPr>
          <p:nvPr/>
        </p:nvPicPr>
        <p:blipFill rotWithShape="1">
          <a:blip r:embed="rId2"/>
          <a:srcRect t="21250" b="64924"/>
          <a:stretch/>
        </p:blipFill>
        <p:spPr>
          <a:xfrm>
            <a:off x="2848781" y="2060944"/>
            <a:ext cx="1041400" cy="807676"/>
          </a:xfrm>
          <a:prstGeom prst="rect">
            <a:avLst/>
          </a:prstGeom>
        </p:spPr>
      </p:pic>
      <p:pic>
        <p:nvPicPr>
          <p:cNvPr id="59" name="Picture 58"/>
          <p:cNvPicPr>
            <a:picLocks noChangeAspect="1"/>
          </p:cNvPicPr>
          <p:nvPr/>
        </p:nvPicPr>
        <p:blipFill rotWithShape="1">
          <a:blip r:embed="rId2"/>
          <a:srcRect t="41486" b="49042"/>
          <a:stretch/>
        </p:blipFill>
        <p:spPr>
          <a:xfrm>
            <a:off x="8430257" y="1870950"/>
            <a:ext cx="1041400" cy="553326"/>
          </a:xfrm>
          <a:prstGeom prst="rect">
            <a:avLst/>
          </a:prstGeom>
        </p:spPr>
      </p:pic>
      <p:pic>
        <p:nvPicPr>
          <p:cNvPr id="61" name="Picture 60"/>
          <p:cNvPicPr>
            <a:picLocks noChangeAspect="1"/>
          </p:cNvPicPr>
          <p:nvPr/>
        </p:nvPicPr>
        <p:blipFill rotWithShape="1">
          <a:blip r:embed="rId2"/>
          <a:srcRect t="86627"/>
          <a:stretch/>
        </p:blipFill>
        <p:spPr>
          <a:xfrm>
            <a:off x="8274833" y="4597711"/>
            <a:ext cx="1041400" cy="781276"/>
          </a:xfrm>
          <a:prstGeom prst="rect">
            <a:avLst/>
          </a:prstGeom>
        </p:spPr>
      </p:pic>
      <p:pic>
        <p:nvPicPr>
          <p:cNvPr id="62" name="Picture 61"/>
          <p:cNvPicPr>
            <a:picLocks noChangeAspect="1"/>
          </p:cNvPicPr>
          <p:nvPr/>
        </p:nvPicPr>
        <p:blipFill rotWithShape="1">
          <a:blip r:embed="rId2"/>
          <a:srcRect t="62628" b="25143"/>
          <a:stretch/>
        </p:blipFill>
        <p:spPr>
          <a:xfrm>
            <a:off x="3697957" y="5063581"/>
            <a:ext cx="1041400" cy="714398"/>
          </a:xfrm>
          <a:prstGeom prst="rect">
            <a:avLst/>
          </a:prstGeom>
        </p:spPr>
      </p:pic>
      <p:pic>
        <p:nvPicPr>
          <p:cNvPr id="63" name="Picture 62"/>
          <p:cNvPicPr>
            <a:picLocks noChangeAspect="1"/>
          </p:cNvPicPr>
          <p:nvPr/>
        </p:nvPicPr>
        <p:blipFill rotWithShape="1">
          <a:blip r:embed="rId9"/>
          <a:srcRect t="17201" b="73594"/>
          <a:stretch/>
        </p:blipFill>
        <p:spPr>
          <a:xfrm>
            <a:off x="3034058" y="1381639"/>
            <a:ext cx="812800" cy="577470"/>
          </a:xfrm>
          <a:prstGeom prst="rect">
            <a:avLst/>
          </a:prstGeom>
        </p:spPr>
      </p:pic>
      <p:pic>
        <p:nvPicPr>
          <p:cNvPr id="64" name="Picture 63"/>
          <p:cNvPicPr>
            <a:picLocks noChangeAspect="1"/>
          </p:cNvPicPr>
          <p:nvPr/>
        </p:nvPicPr>
        <p:blipFill rotWithShape="1">
          <a:blip r:embed="rId9"/>
          <a:srcRect t="34382" b="56453"/>
          <a:stretch/>
        </p:blipFill>
        <p:spPr>
          <a:xfrm>
            <a:off x="6226023" y="3344806"/>
            <a:ext cx="812800" cy="574981"/>
          </a:xfrm>
          <a:prstGeom prst="rect">
            <a:avLst/>
          </a:prstGeom>
        </p:spPr>
      </p:pic>
      <p:pic>
        <p:nvPicPr>
          <p:cNvPr id="65" name="Picture 64"/>
          <p:cNvPicPr>
            <a:picLocks noChangeAspect="1"/>
          </p:cNvPicPr>
          <p:nvPr/>
        </p:nvPicPr>
        <p:blipFill rotWithShape="1">
          <a:blip r:embed="rId9"/>
          <a:srcRect t="50881" b="37532"/>
          <a:stretch/>
        </p:blipFill>
        <p:spPr>
          <a:xfrm>
            <a:off x="9669507" y="2107967"/>
            <a:ext cx="812800" cy="726946"/>
          </a:xfrm>
          <a:prstGeom prst="rect">
            <a:avLst/>
          </a:prstGeom>
        </p:spPr>
      </p:pic>
      <p:pic>
        <p:nvPicPr>
          <p:cNvPr id="66" name="Picture 65"/>
          <p:cNvPicPr>
            <a:picLocks noChangeAspect="1"/>
          </p:cNvPicPr>
          <p:nvPr/>
        </p:nvPicPr>
        <p:blipFill rotWithShape="1">
          <a:blip r:embed="rId9"/>
          <a:srcRect t="72435" b="15186"/>
          <a:stretch/>
        </p:blipFill>
        <p:spPr>
          <a:xfrm>
            <a:off x="10833296" y="3392210"/>
            <a:ext cx="812800" cy="776629"/>
          </a:xfrm>
          <a:prstGeom prst="rect">
            <a:avLst/>
          </a:prstGeom>
        </p:spPr>
      </p:pic>
      <p:pic>
        <p:nvPicPr>
          <p:cNvPr id="68" name="Picture 67"/>
          <p:cNvPicPr>
            <a:picLocks noChangeAspect="1"/>
          </p:cNvPicPr>
          <p:nvPr/>
        </p:nvPicPr>
        <p:blipFill rotWithShape="1">
          <a:blip r:embed="rId9"/>
          <a:srcRect t="88942"/>
          <a:stretch/>
        </p:blipFill>
        <p:spPr>
          <a:xfrm>
            <a:off x="8951933" y="3859817"/>
            <a:ext cx="812800" cy="693738"/>
          </a:xfrm>
          <a:prstGeom prst="rect">
            <a:avLst/>
          </a:prstGeom>
        </p:spPr>
      </p:pic>
      <p:pic>
        <p:nvPicPr>
          <p:cNvPr id="69" name="Picture 68"/>
          <p:cNvPicPr>
            <a:picLocks noChangeAspect="1"/>
          </p:cNvPicPr>
          <p:nvPr/>
        </p:nvPicPr>
        <p:blipFill rotWithShape="1">
          <a:blip r:embed="rId6"/>
          <a:srcRect t="16403" b="73594"/>
          <a:stretch/>
        </p:blipFill>
        <p:spPr>
          <a:xfrm>
            <a:off x="3896645" y="1441249"/>
            <a:ext cx="660400" cy="627584"/>
          </a:xfrm>
          <a:prstGeom prst="rect">
            <a:avLst/>
          </a:prstGeom>
        </p:spPr>
      </p:pic>
      <p:pic>
        <p:nvPicPr>
          <p:cNvPr id="70" name="Picture 69"/>
          <p:cNvPicPr>
            <a:picLocks noChangeAspect="1"/>
          </p:cNvPicPr>
          <p:nvPr/>
        </p:nvPicPr>
        <p:blipFill rotWithShape="1">
          <a:blip r:embed="rId6"/>
          <a:srcRect t="34382" b="56453"/>
          <a:stretch/>
        </p:blipFill>
        <p:spPr>
          <a:xfrm>
            <a:off x="7381160" y="2751460"/>
            <a:ext cx="660400" cy="574981"/>
          </a:xfrm>
          <a:prstGeom prst="rect">
            <a:avLst/>
          </a:prstGeom>
        </p:spPr>
      </p:pic>
      <p:pic>
        <p:nvPicPr>
          <p:cNvPr id="71" name="Picture 70"/>
          <p:cNvPicPr>
            <a:picLocks noChangeAspect="1"/>
          </p:cNvPicPr>
          <p:nvPr/>
        </p:nvPicPr>
        <p:blipFill rotWithShape="1">
          <a:blip r:embed="rId6"/>
          <a:srcRect t="50481" b="38763"/>
          <a:stretch/>
        </p:blipFill>
        <p:spPr>
          <a:xfrm>
            <a:off x="8779507" y="2460392"/>
            <a:ext cx="660400" cy="674805"/>
          </a:xfrm>
          <a:prstGeom prst="rect">
            <a:avLst/>
          </a:prstGeom>
        </p:spPr>
      </p:pic>
      <p:pic>
        <p:nvPicPr>
          <p:cNvPr id="72" name="Picture 71"/>
          <p:cNvPicPr>
            <a:picLocks noChangeAspect="1"/>
          </p:cNvPicPr>
          <p:nvPr/>
        </p:nvPicPr>
        <p:blipFill rotWithShape="1">
          <a:blip r:embed="rId6"/>
          <a:srcRect t="72435" b="15432"/>
          <a:stretch/>
        </p:blipFill>
        <p:spPr>
          <a:xfrm>
            <a:off x="10380727" y="2683072"/>
            <a:ext cx="660400" cy="761204"/>
          </a:xfrm>
          <a:prstGeom prst="rect">
            <a:avLst/>
          </a:prstGeom>
        </p:spPr>
      </p:pic>
      <p:pic>
        <p:nvPicPr>
          <p:cNvPr id="73" name="Picture 72"/>
          <p:cNvPicPr>
            <a:picLocks noChangeAspect="1"/>
          </p:cNvPicPr>
          <p:nvPr/>
        </p:nvPicPr>
        <p:blipFill rotWithShape="1">
          <a:blip r:embed="rId6"/>
          <a:srcRect t="89734"/>
          <a:stretch/>
        </p:blipFill>
        <p:spPr>
          <a:xfrm>
            <a:off x="7877305" y="4056789"/>
            <a:ext cx="660400" cy="644044"/>
          </a:xfrm>
          <a:prstGeom prst="rect">
            <a:avLst/>
          </a:prstGeom>
        </p:spPr>
      </p:pic>
      <p:pic>
        <p:nvPicPr>
          <p:cNvPr id="74" name="Picture 73"/>
          <p:cNvPicPr>
            <a:picLocks noChangeAspect="1"/>
          </p:cNvPicPr>
          <p:nvPr/>
        </p:nvPicPr>
        <p:blipFill rotWithShape="1">
          <a:blip r:embed="rId3"/>
          <a:srcRect t="17946" b="72223"/>
          <a:stretch/>
        </p:blipFill>
        <p:spPr>
          <a:xfrm>
            <a:off x="4742720" y="1397298"/>
            <a:ext cx="977900" cy="593087"/>
          </a:xfrm>
          <a:prstGeom prst="rect">
            <a:avLst/>
          </a:prstGeom>
        </p:spPr>
      </p:pic>
      <p:pic>
        <p:nvPicPr>
          <p:cNvPr id="75" name="Picture 74"/>
          <p:cNvPicPr>
            <a:picLocks noChangeAspect="1"/>
          </p:cNvPicPr>
          <p:nvPr/>
        </p:nvPicPr>
        <p:blipFill rotWithShape="1">
          <a:blip r:embed="rId3"/>
          <a:srcRect t="36185" b="53735"/>
          <a:stretch/>
        </p:blipFill>
        <p:spPr>
          <a:xfrm>
            <a:off x="9841890" y="1381639"/>
            <a:ext cx="977900" cy="608096"/>
          </a:xfrm>
          <a:prstGeom prst="rect">
            <a:avLst/>
          </a:prstGeom>
        </p:spPr>
      </p:pic>
      <p:pic>
        <p:nvPicPr>
          <p:cNvPr id="76" name="Picture 75"/>
          <p:cNvPicPr>
            <a:picLocks noChangeAspect="1"/>
          </p:cNvPicPr>
          <p:nvPr/>
        </p:nvPicPr>
        <p:blipFill rotWithShape="1">
          <a:blip r:embed="rId3"/>
          <a:srcRect t="53843" b="36768"/>
          <a:stretch/>
        </p:blipFill>
        <p:spPr>
          <a:xfrm>
            <a:off x="5025837" y="2214044"/>
            <a:ext cx="977900" cy="566364"/>
          </a:xfrm>
          <a:prstGeom prst="rect">
            <a:avLst/>
          </a:prstGeom>
        </p:spPr>
      </p:pic>
      <p:pic>
        <p:nvPicPr>
          <p:cNvPr id="77" name="Picture 76"/>
          <p:cNvPicPr>
            <a:picLocks noChangeAspect="1"/>
          </p:cNvPicPr>
          <p:nvPr/>
        </p:nvPicPr>
        <p:blipFill rotWithShape="1">
          <a:blip r:embed="rId3"/>
          <a:srcRect t="71125" b="18342"/>
          <a:stretch/>
        </p:blipFill>
        <p:spPr>
          <a:xfrm>
            <a:off x="11085900" y="2365374"/>
            <a:ext cx="977900" cy="635396"/>
          </a:xfrm>
          <a:prstGeom prst="rect">
            <a:avLst/>
          </a:prstGeom>
        </p:spPr>
      </p:pic>
      <p:pic>
        <p:nvPicPr>
          <p:cNvPr id="78" name="Picture 77"/>
          <p:cNvPicPr>
            <a:picLocks noChangeAspect="1"/>
          </p:cNvPicPr>
          <p:nvPr/>
        </p:nvPicPr>
        <p:blipFill rotWithShape="1">
          <a:blip r:embed="rId3"/>
          <a:srcRect t="89237"/>
          <a:stretch/>
        </p:blipFill>
        <p:spPr>
          <a:xfrm>
            <a:off x="10082811" y="5245775"/>
            <a:ext cx="977900" cy="649288"/>
          </a:xfrm>
          <a:prstGeom prst="rect">
            <a:avLst/>
          </a:prstGeom>
        </p:spPr>
      </p:pic>
      <p:pic>
        <p:nvPicPr>
          <p:cNvPr id="79" name="Picture 78"/>
          <p:cNvPicPr>
            <a:picLocks noChangeAspect="1"/>
          </p:cNvPicPr>
          <p:nvPr/>
        </p:nvPicPr>
        <p:blipFill rotWithShape="1">
          <a:blip r:embed="rId15"/>
          <a:srcRect t="16747" b="73000"/>
          <a:stretch/>
        </p:blipFill>
        <p:spPr>
          <a:xfrm>
            <a:off x="4249332" y="2164099"/>
            <a:ext cx="673100" cy="639303"/>
          </a:xfrm>
          <a:prstGeom prst="rect">
            <a:avLst/>
          </a:prstGeom>
        </p:spPr>
      </p:pic>
      <p:pic>
        <p:nvPicPr>
          <p:cNvPr id="80" name="Picture 79"/>
          <p:cNvPicPr>
            <a:picLocks noChangeAspect="1"/>
          </p:cNvPicPr>
          <p:nvPr/>
        </p:nvPicPr>
        <p:blipFill rotWithShape="1">
          <a:blip r:embed="rId15"/>
          <a:srcRect t="38364" b="50671"/>
          <a:stretch/>
        </p:blipFill>
        <p:spPr>
          <a:xfrm>
            <a:off x="9116057" y="1393902"/>
            <a:ext cx="673100" cy="683739"/>
          </a:xfrm>
          <a:prstGeom prst="rect">
            <a:avLst/>
          </a:prstGeom>
        </p:spPr>
      </p:pic>
      <p:pic>
        <p:nvPicPr>
          <p:cNvPr id="81" name="Picture 80"/>
          <p:cNvPicPr>
            <a:picLocks noChangeAspect="1"/>
          </p:cNvPicPr>
          <p:nvPr/>
        </p:nvPicPr>
        <p:blipFill rotWithShape="1">
          <a:blip r:embed="rId15"/>
          <a:srcRect t="55099" b="34320"/>
          <a:stretch/>
        </p:blipFill>
        <p:spPr>
          <a:xfrm>
            <a:off x="10955290" y="1437463"/>
            <a:ext cx="673100" cy="659794"/>
          </a:xfrm>
          <a:prstGeom prst="rect">
            <a:avLst/>
          </a:prstGeom>
        </p:spPr>
      </p:pic>
      <p:pic>
        <p:nvPicPr>
          <p:cNvPr id="83" name="Picture 82"/>
          <p:cNvPicPr>
            <a:picLocks noChangeAspect="1"/>
          </p:cNvPicPr>
          <p:nvPr/>
        </p:nvPicPr>
        <p:blipFill rotWithShape="1">
          <a:blip r:embed="rId15"/>
          <a:srcRect t="89724"/>
          <a:stretch/>
        </p:blipFill>
        <p:spPr>
          <a:xfrm>
            <a:off x="6358158" y="4127759"/>
            <a:ext cx="673100" cy="640802"/>
          </a:xfrm>
          <a:prstGeom prst="rect">
            <a:avLst/>
          </a:prstGeom>
        </p:spPr>
      </p:pic>
      <p:pic>
        <p:nvPicPr>
          <p:cNvPr id="84" name="Picture 83"/>
          <p:cNvPicPr>
            <a:picLocks noChangeAspect="1"/>
          </p:cNvPicPr>
          <p:nvPr/>
        </p:nvPicPr>
        <p:blipFill rotWithShape="1">
          <a:blip r:embed="rId15"/>
          <a:srcRect t="72319" b="15474"/>
          <a:stretch/>
        </p:blipFill>
        <p:spPr>
          <a:xfrm>
            <a:off x="8298305" y="3377267"/>
            <a:ext cx="673100" cy="761204"/>
          </a:xfrm>
          <a:prstGeom prst="rect">
            <a:avLst/>
          </a:prstGeom>
        </p:spPr>
      </p:pic>
      <p:pic>
        <p:nvPicPr>
          <p:cNvPr id="85" name="Picture 84"/>
          <p:cNvPicPr>
            <a:picLocks noChangeAspect="1"/>
          </p:cNvPicPr>
          <p:nvPr/>
        </p:nvPicPr>
        <p:blipFill rotWithShape="1">
          <a:blip r:embed="rId10"/>
          <a:srcRect t="17532" b="71817"/>
          <a:stretch/>
        </p:blipFill>
        <p:spPr>
          <a:xfrm>
            <a:off x="6660512" y="2253783"/>
            <a:ext cx="685800" cy="638489"/>
          </a:xfrm>
          <a:prstGeom prst="rect">
            <a:avLst/>
          </a:prstGeom>
        </p:spPr>
      </p:pic>
      <p:pic>
        <p:nvPicPr>
          <p:cNvPr id="86" name="Picture 85"/>
          <p:cNvPicPr>
            <a:picLocks noChangeAspect="1"/>
          </p:cNvPicPr>
          <p:nvPr/>
        </p:nvPicPr>
        <p:blipFill rotWithShape="1">
          <a:blip r:embed="rId10"/>
          <a:srcRect t="36427" b="53825"/>
          <a:stretch/>
        </p:blipFill>
        <p:spPr>
          <a:xfrm>
            <a:off x="5956997" y="2497226"/>
            <a:ext cx="685800" cy="584303"/>
          </a:xfrm>
          <a:prstGeom prst="rect">
            <a:avLst/>
          </a:prstGeom>
        </p:spPr>
      </p:pic>
      <p:pic>
        <p:nvPicPr>
          <p:cNvPr id="87" name="Picture 86"/>
          <p:cNvPicPr>
            <a:picLocks noChangeAspect="1"/>
          </p:cNvPicPr>
          <p:nvPr/>
        </p:nvPicPr>
        <p:blipFill rotWithShape="1">
          <a:blip r:embed="rId10"/>
          <a:srcRect t="53580" b="34645"/>
          <a:stretch/>
        </p:blipFill>
        <p:spPr>
          <a:xfrm>
            <a:off x="7851905" y="1402115"/>
            <a:ext cx="685800" cy="705852"/>
          </a:xfrm>
          <a:prstGeom prst="rect">
            <a:avLst/>
          </a:prstGeom>
        </p:spPr>
      </p:pic>
      <p:pic>
        <p:nvPicPr>
          <p:cNvPr id="88" name="Picture 87"/>
          <p:cNvPicPr>
            <a:picLocks noChangeAspect="1"/>
          </p:cNvPicPr>
          <p:nvPr/>
        </p:nvPicPr>
        <p:blipFill rotWithShape="1">
          <a:blip r:embed="rId10"/>
          <a:srcRect t="73298" b="17243"/>
          <a:stretch/>
        </p:blipFill>
        <p:spPr>
          <a:xfrm>
            <a:off x="11399347" y="4196798"/>
            <a:ext cx="685800" cy="566970"/>
          </a:xfrm>
          <a:prstGeom prst="rect">
            <a:avLst/>
          </a:prstGeom>
        </p:spPr>
      </p:pic>
      <p:pic>
        <p:nvPicPr>
          <p:cNvPr id="90" name="Picture 89"/>
          <p:cNvPicPr>
            <a:picLocks noChangeAspect="1"/>
          </p:cNvPicPr>
          <p:nvPr/>
        </p:nvPicPr>
        <p:blipFill rotWithShape="1">
          <a:blip r:embed="rId10"/>
          <a:srcRect t="91355"/>
          <a:stretch/>
        </p:blipFill>
        <p:spPr>
          <a:xfrm>
            <a:off x="4715587" y="4836404"/>
            <a:ext cx="685800" cy="518232"/>
          </a:xfrm>
          <a:prstGeom prst="rect">
            <a:avLst/>
          </a:prstGeom>
        </p:spPr>
      </p:pic>
      <p:pic>
        <p:nvPicPr>
          <p:cNvPr id="9" name="Picture 8"/>
          <p:cNvPicPr>
            <a:picLocks noChangeAspect="1"/>
          </p:cNvPicPr>
          <p:nvPr/>
        </p:nvPicPr>
        <p:blipFill rotWithShape="1">
          <a:blip r:embed="rId15"/>
          <a:srcRect b="90070"/>
          <a:stretch/>
        </p:blipFill>
        <p:spPr>
          <a:xfrm>
            <a:off x="5649292" y="1720735"/>
            <a:ext cx="673100" cy="619192"/>
          </a:xfrm>
          <a:prstGeom prst="rect">
            <a:avLst/>
          </a:prstGeom>
        </p:spPr>
      </p:pic>
    </p:spTree>
    <p:extLst>
      <p:ext uri="{BB962C8B-B14F-4D97-AF65-F5344CB8AC3E}">
        <p14:creationId xmlns:p14="http://schemas.microsoft.com/office/powerpoint/2010/main" val="130197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2.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3657-2 Creating Client Side Only Apps with Angular, ADAL and Office 365 APIs" id="{42A54880-FBB1-874D-BD98-C3B1F56FA81C}" vid="{45BA97D2-CD93-3749-B85C-171B2C9A5BFD}"/>
    </a:ext>
  </a:extLst>
</a:theme>
</file>

<file path=ppt/theme/theme3.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6675</TotalTime>
  <Words>1549</Words>
  <Application>Microsoft Macintosh PowerPoint</Application>
  <PresentationFormat>Custom</PresentationFormat>
  <Paragraphs>208</Paragraphs>
  <Slides>26</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Calibri</vt:lpstr>
      <vt:lpstr>Consolas</vt:lpstr>
      <vt:lpstr>Segoe Light</vt:lpstr>
      <vt:lpstr>Segoe UI</vt:lpstr>
      <vt:lpstr>Segoe UI Black</vt:lpstr>
      <vt:lpstr>Segoe UI Light</vt:lpstr>
      <vt:lpstr>Segoe UI Semilight</vt:lpstr>
      <vt:lpstr>Wingdings</vt:lpstr>
      <vt:lpstr>Arial</vt:lpstr>
      <vt:lpstr>6-30540_Office_365_CloudRoadShow</vt:lpstr>
      <vt:lpstr>5-30055_Office Template 2012 - 16x9 - White Background</vt:lpstr>
      <vt:lpstr>3_5-30055_Office Template 2012 - 16x9 - White Background</vt:lpstr>
      <vt:lpstr>Office 365 development</vt:lpstr>
      <vt:lpstr>Deep dive into Office 365 Connectors</vt:lpstr>
      <vt:lpstr>Agenda</vt:lpstr>
      <vt:lpstr>Office 365 Developer opportunity</vt:lpstr>
      <vt:lpstr>Office 365 Developer opportunity  </vt:lpstr>
      <vt:lpstr>PowerPoint Presentation</vt:lpstr>
      <vt:lpstr>What is an Office 365 Connector</vt:lpstr>
      <vt:lpstr>Types of Connectors</vt:lpstr>
      <vt:lpstr>Early Adopters</vt:lpstr>
      <vt:lpstr>Office 365 Connectors</vt:lpstr>
      <vt:lpstr>PowerPoint Presentation</vt:lpstr>
      <vt:lpstr>Registration</vt:lpstr>
      <vt:lpstr>“Connect to Office 365” Markup</vt:lpstr>
      <vt:lpstr>Subscription Callback</vt:lpstr>
      <vt:lpstr>Calling Webhooks</vt:lpstr>
      <vt:lpstr>Connector Cards</vt:lpstr>
      <vt:lpstr>Developing Connectors</vt:lpstr>
      <vt:lpstr>PowerPoint Presentation</vt:lpstr>
      <vt:lpstr>Filtering/Aggregation</vt:lpstr>
      <vt:lpstr>Actions</vt:lpstr>
      <vt:lpstr>Mobile Applications</vt:lpstr>
      <vt:lpstr>Advanced Scenarios</vt:lpstr>
      <vt:lpstr>Summary</vt:lpstr>
      <vt:lpstr>Developer Program launch</vt:lpstr>
      <vt:lpstr>Engage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Brittany Hart</dc:creator>
  <cp:keywords>MSVID, Brand Guidelines, Branding, Visual Identity, grid</cp:keywords>
  <dc:description>Template: _x000d_
Formatting: _x000d_
Audience Type:</dc:description>
  <cp:lastModifiedBy>Richard diZerega</cp:lastModifiedBy>
  <cp:revision>58</cp:revision>
  <dcterms:created xsi:type="dcterms:W3CDTF">2016-01-19T21:29:55Z</dcterms:created>
  <dcterms:modified xsi:type="dcterms:W3CDTF">2016-06-19T13:31:17Z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